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36" r:id="rId3"/>
    <p:sldId id="337" r:id="rId4"/>
    <p:sldId id="338" r:id="rId5"/>
    <p:sldId id="257" r:id="rId6"/>
    <p:sldId id="262" r:id="rId7"/>
    <p:sldId id="259" r:id="rId8"/>
    <p:sldId id="322" r:id="rId9"/>
    <p:sldId id="260" r:id="rId10"/>
    <p:sldId id="261" r:id="rId11"/>
    <p:sldId id="325" r:id="rId12"/>
    <p:sldId id="323" r:id="rId13"/>
    <p:sldId id="324" r:id="rId14"/>
    <p:sldId id="326" r:id="rId15"/>
    <p:sldId id="327" r:id="rId16"/>
    <p:sldId id="328" r:id="rId17"/>
    <p:sldId id="314" r:id="rId18"/>
    <p:sldId id="329" r:id="rId19"/>
    <p:sldId id="333" r:id="rId20"/>
    <p:sldId id="332" r:id="rId21"/>
    <p:sldId id="331" r:id="rId22"/>
    <p:sldId id="334" r:id="rId23"/>
    <p:sldId id="335" r:id="rId24"/>
    <p:sldId id="340" r:id="rId25"/>
    <p:sldId id="342" r:id="rId26"/>
    <p:sldId id="341" r:id="rId27"/>
    <p:sldId id="343" r:id="rId28"/>
    <p:sldId id="344" r:id="rId29"/>
    <p:sldId id="345" r:id="rId30"/>
    <p:sldId id="346" r:id="rId31"/>
    <p:sldId id="347" r:id="rId32"/>
    <p:sldId id="350" r:id="rId33"/>
    <p:sldId id="352" r:id="rId34"/>
    <p:sldId id="351" r:id="rId35"/>
    <p:sldId id="348" r:id="rId36"/>
    <p:sldId id="349" r:id="rId37"/>
    <p:sldId id="353" r:id="rId38"/>
    <p:sldId id="354" r:id="rId39"/>
    <p:sldId id="355" r:id="rId40"/>
    <p:sldId id="356" r:id="rId41"/>
    <p:sldId id="357" r:id="rId42"/>
    <p:sldId id="363" r:id="rId43"/>
    <p:sldId id="362" r:id="rId44"/>
    <p:sldId id="358" r:id="rId45"/>
    <p:sldId id="360" r:id="rId46"/>
    <p:sldId id="359" r:id="rId47"/>
    <p:sldId id="364" r:id="rId48"/>
    <p:sldId id="361" r:id="rId49"/>
    <p:sldId id="365" r:id="rId50"/>
    <p:sldId id="366" r:id="rId51"/>
    <p:sldId id="367" r:id="rId52"/>
    <p:sldId id="321" r:id="rId53"/>
    <p:sldId id="316" r:id="rId54"/>
    <p:sldId id="317" r:id="rId55"/>
    <p:sldId id="368" r:id="rId56"/>
    <p:sldId id="370" r:id="rId57"/>
    <p:sldId id="369" r:id="rId58"/>
    <p:sldId id="371" r:id="rId59"/>
    <p:sldId id="372" r:id="rId60"/>
    <p:sldId id="373" r:id="rId6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riş" id="{019EAAFB-B994-4BF7-BA93-861382F28E59}">
          <p14:sldIdLst>
            <p14:sldId id="256"/>
          </p14:sldIdLst>
        </p14:section>
        <p14:section name="Sprite" id="{2D8B1636-5B1D-46B1-9CAD-B11AA35793E3}">
          <p14:sldIdLst>
            <p14:sldId id="336"/>
            <p14:sldId id="337"/>
            <p14:sldId id="338"/>
            <p14:sldId id="257"/>
          </p14:sldIdLst>
        </p14:section>
        <p14:section name="Component" id="{26CDE28A-015C-4188-82FA-7BAC3D4323B3}">
          <p14:sldIdLst>
            <p14:sldId id="262"/>
            <p14:sldId id="259"/>
            <p14:sldId id="322"/>
            <p14:sldId id="260"/>
            <p14:sldId id="261"/>
          </p14:sldIdLst>
        </p14:section>
        <p14:section name="GameObject" id="{46D0E25F-F3C4-40E7-954E-3A528E429DCE}">
          <p14:sldIdLst>
            <p14:sldId id="325"/>
            <p14:sldId id="323"/>
            <p14:sldId id="324"/>
            <p14:sldId id="326"/>
            <p14:sldId id="327"/>
          </p14:sldIdLst>
        </p14:section>
        <p14:section name="Script" id="{AE1BCC64-DF40-47C4-990E-C9918B524D7B}">
          <p14:sldIdLst>
            <p14:sldId id="328"/>
            <p14:sldId id="314"/>
            <p14:sldId id="329"/>
            <p14:sldId id="333"/>
            <p14:sldId id="332"/>
            <p14:sldId id="331"/>
            <p14:sldId id="334"/>
            <p14:sldId id="335"/>
            <p14:sldId id="340"/>
            <p14:sldId id="342"/>
            <p14:sldId id="341"/>
            <p14:sldId id="343"/>
            <p14:sldId id="344"/>
            <p14:sldId id="345"/>
            <p14:sldId id="346"/>
            <p14:sldId id="347"/>
          </p14:sldIdLst>
        </p14:section>
        <p14:section name="Bug" id="{CC1402A7-1B8A-4B50-AE37-EE5FCF56BF07}">
          <p14:sldIdLst>
            <p14:sldId id="350"/>
            <p14:sldId id="352"/>
            <p14:sldId id="351"/>
          </p14:sldIdLst>
        </p14:section>
        <p14:section name="Debugging" id="{1B62FAB5-D4C8-4B16-BCE6-3D9BC7988D92}">
          <p14:sldIdLst>
            <p14:sldId id="348"/>
            <p14:sldId id="349"/>
            <p14:sldId id="353"/>
            <p14:sldId id="354"/>
            <p14:sldId id="355"/>
            <p14:sldId id="356"/>
            <p14:sldId id="357"/>
            <p14:sldId id="363"/>
            <p14:sldId id="362"/>
            <p14:sldId id="358"/>
            <p14:sldId id="360"/>
            <p14:sldId id="359"/>
            <p14:sldId id="364"/>
          </p14:sldIdLst>
        </p14:section>
        <p14:section name="Fizik-Rigidbody" id="{2F0EDE17-72FA-4E5F-B5AB-8FA23AE2A764}">
          <p14:sldIdLst>
            <p14:sldId id="361"/>
            <p14:sldId id="365"/>
            <p14:sldId id="366"/>
            <p14:sldId id="367"/>
            <p14:sldId id="321"/>
            <p14:sldId id="316"/>
            <p14:sldId id="317"/>
          </p14:sldIdLst>
        </p14:section>
        <p14:section name="Vektörel Hareket" id="{F5FB754D-2CDE-4750-AE15-27806D51E20D}">
          <p14:sldIdLst>
            <p14:sldId id="368"/>
            <p14:sldId id="370"/>
            <p14:sldId id="369"/>
            <p14:sldId id="371"/>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613"/>
    <a:srgbClr val="ED7D31"/>
    <a:srgbClr val="762C2D"/>
    <a:srgbClr val="9D6705"/>
    <a:srgbClr val="3960A8"/>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79119" autoAdjust="0"/>
  </p:normalViewPr>
  <p:slideViewPr>
    <p:cSldViewPr snapToGrid="0">
      <p:cViewPr varScale="1">
        <p:scale>
          <a:sx n="76" d="100"/>
          <a:sy n="76" d="100"/>
        </p:scale>
        <p:origin x="126"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6990D6-3F02-4BDF-91D0-DF0DB4A07CAE}" type="datetimeFigureOut">
              <a:rPr lang="tr-TR" smtClean="0"/>
              <a:t>10.04.2020</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4CF7C-6D0F-4451-A20C-415DA512E1FC}" type="slidenum">
              <a:rPr lang="tr-TR" smtClean="0"/>
              <a:t>‹#›</a:t>
            </a:fld>
            <a:endParaRPr lang="tr-TR"/>
          </a:p>
        </p:txBody>
      </p:sp>
    </p:spTree>
    <p:extLst>
      <p:ext uri="{BB962C8B-B14F-4D97-AF65-F5344CB8AC3E}">
        <p14:creationId xmlns:p14="http://schemas.microsoft.com/office/powerpoint/2010/main" val="2796388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gelecegiyazanlar.turkcell.com.tr/konu/unity/egitim/unity-201/egzersiz-0"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1</a:t>
            </a:fld>
            <a:endParaRPr lang="tr-TR"/>
          </a:p>
        </p:txBody>
      </p:sp>
    </p:spTree>
    <p:extLst>
      <p:ext uri="{BB962C8B-B14F-4D97-AF65-F5344CB8AC3E}">
        <p14:creationId xmlns:p14="http://schemas.microsoft.com/office/powerpoint/2010/main" val="14983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SPR  programlamadaki bir prensip yani bir ilkedir.</a:t>
            </a:r>
          </a:p>
        </p:txBody>
      </p:sp>
      <p:sp>
        <p:nvSpPr>
          <p:cNvPr id="4" name="Slayt Numarası Yer Tutucusu 3"/>
          <p:cNvSpPr>
            <a:spLocks noGrp="1"/>
          </p:cNvSpPr>
          <p:nvPr>
            <p:ph type="sldNum" sz="quarter" idx="5"/>
          </p:nvPr>
        </p:nvSpPr>
        <p:spPr/>
        <p:txBody>
          <a:bodyPr/>
          <a:lstStyle/>
          <a:p>
            <a:fld id="{5084CF7C-6D0F-4451-A20C-415DA512E1FC}" type="slidenum">
              <a:rPr lang="tr-TR" smtClean="0"/>
              <a:t>17</a:t>
            </a:fld>
            <a:endParaRPr lang="tr-TR"/>
          </a:p>
        </p:txBody>
      </p:sp>
    </p:spTree>
    <p:extLst>
      <p:ext uri="{BB962C8B-B14F-4D97-AF65-F5344CB8AC3E}">
        <p14:creationId xmlns:p14="http://schemas.microsoft.com/office/powerpoint/2010/main" val="70770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18</a:t>
            </a:fld>
            <a:endParaRPr lang="tr-TR"/>
          </a:p>
        </p:txBody>
      </p:sp>
    </p:spTree>
    <p:extLst>
      <p:ext uri="{BB962C8B-B14F-4D97-AF65-F5344CB8AC3E}">
        <p14:creationId xmlns:p14="http://schemas.microsoft.com/office/powerpoint/2010/main" val="3208984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19</a:t>
            </a:fld>
            <a:endParaRPr lang="tr-TR"/>
          </a:p>
        </p:txBody>
      </p:sp>
    </p:spTree>
    <p:extLst>
      <p:ext uri="{BB962C8B-B14F-4D97-AF65-F5344CB8AC3E}">
        <p14:creationId xmlns:p14="http://schemas.microsoft.com/office/powerpoint/2010/main" val="1305662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20</a:t>
            </a:fld>
            <a:endParaRPr lang="tr-TR"/>
          </a:p>
        </p:txBody>
      </p:sp>
    </p:spTree>
    <p:extLst>
      <p:ext uri="{BB962C8B-B14F-4D97-AF65-F5344CB8AC3E}">
        <p14:creationId xmlns:p14="http://schemas.microsoft.com/office/powerpoint/2010/main" val="216936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21</a:t>
            </a:fld>
            <a:endParaRPr lang="tr-TR"/>
          </a:p>
        </p:txBody>
      </p:sp>
    </p:spTree>
    <p:extLst>
      <p:ext uri="{BB962C8B-B14F-4D97-AF65-F5344CB8AC3E}">
        <p14:creationId xmlns:p14="http://schemas.microsoft.com/office/powerpoint/2010/main" val="4003869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28</a:t>
            </a:fld>
            <a:endParaRPr lang="tr-TR"/>
          </a:p>
        </p:txBody>
      </p:sp>
    </p:spTree>
    <p:extLst>
      <p:ext uri="{BB962C8B-B14F-4D97-AF65-F5344CB8AC3E}">
        <p14:creationId xmlns:p14="http://schemas.microsoft.com/office/powerpoint/2010/main" val="3035550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Yazılımdaki hatalara </a:t>
            </a:r>
            <a:r>
              <a:rPr lang="tr-TR" dirty="0" err="1"/>
              <a:t>Bug</a:t>
            </a:r>
            <a:r>
              <a:rPr lang="tr-TR" dirty="0"/>
              <a:t> denir. Neden bu hatalara böcek diye bir isim verildiğini hiç düşündünüz mü?</a:t>
            </a:r>
          </a:p>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32</a:t>
            </a:fld>
            <a:endParaRPr lang="tr-TR"/>
          </a:p>
        </p:txBody>
      </p:sp>
    </p:spTree>
    <p:extLst>
      <p:ext uri="{BB962C8B-B14F-4D97-AF65-F5344CB8AC3E}">
        <p14:creationId xmlns:p14="http://schemas.microsoft.com/office/powerpoint/2010/main" val="383510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Buradaki böcek herhangi bir mecaz anlam içermemektedir. Direkt olarak gerçek böcekten bahsediliyor. Bu hatalara da böcek denilmesinin bir sebebi var. Tarihteki ilk </a:t>
            </a:r>
            <a:r>
              <a:rPr lang="tr-TR" dirty="0" err="1"/>
              <a:t>bug</a:t>
            </a:r>
            <a:r>
              <a:rPr lang="tr-TR" dirty="0"/>
              <a:t> yani böcek 9 Eylül 1947 saat 15:45’te kaydedilmiştir ve bu gerçek bir böcektir. </a:t>
            </a:r>
          </a:p>
        </p:txBody>
      </p:sp>
      <p:sp>
        <p:nvSpPr>
          <p:cNvPr id="4" name="Slayt Numarası Yer Tutucusu 3"/>
          <p:cNvSpPr>
            <a:spLocks noGrp="1"/>
          </p:cNvSpPr>
          <p:nvPr>
            <p:ph type="sldNum" sz="quarter" idx="5"/>
          </p:nvPr>
        </p:nvSpPr>
        <p:spPr/>
        <p:txBody>
          <a:bodyPr/>
          <a:lstStyle/>
          <a:p>
            <a:fld id="{5084CF7C-6D0F-4451-A20C-415DA512E1FC}" type="slidenum">
              <a:rPr lang="tr-TR" smtClean="0"/>
              <a:t>33</a:t>
            </a:fld>
            <a:endParaRPr lang="tr-TR"/>
          </a:p>
        </p:txBody>
      </p:sp>
    </p:spTree>
    <p:extLst>
      <p:ext uri="{BB962C8B-B14F-4D97-AF65-F5344CB8AC3E}">
        <p14:creationId xmlns:p14="http://schemas.microsoft.com/office/powerpoint/2010/main" val="2562746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MARK II adında ve büyük hesaplamalar yapmak için kullanılan bir hesap makinesinde (bunlar o zamanın bilgisayarları oluyor). </a:t>
            </a:r>
            <a:r>
              <a:rPr lang="tr-TR" dirty="0" err="1"/>
              <a:t>Grace</a:t>
            </a:r>
            <a:r>
              <a:rPr lang="tr-TR" dirty="0"/>
              <a:t> </a:t>
            </a:r>
            <a:r>
              <a:rPr lang="tr-TR" dirty="0" err="1"/>
              <a:t>Hopper</a:t>
            </a:r>
            <a:r>
              <a:rPr lang="tr-TR" dirty="0"/>
              <a:t> isimli yazılım geliştirme ekibinde yer alan ve gece vardiyasında olan bir programcının pencereyi aralık bırakması sonucu bilgisayarın ışıklarından etkilenen ve kanat genişliği yaklaşık 5 cm olan bir böceğin bu bilgisayarın F panelinin 70 numaralı rölesinde sıkışması ile bilgisayar hata vermiştir.</a:t>
            </a:r>
          </a:p>
          <a:p>
            <a:r>
              <a:rPr lang="tr-TR" dirty="0"/>
              <a:t>Ve bu vakanın aydınlatılmasından sonra yazılım dünyasındaki hatalara </a:t>
            </a:r>
            <a:r>
              <a:rPr lang="tr-TR" dirty="0" err="1"/>
              <a:t>bug</a:t>
            </a:r>
            <a:r>
              <a:rPr lang="tr-TR" dirty="0"/>
              <a:t> yani böcek denilmiştir. Bu durumun raporu da resimdeki gibidir.</a:t>
            </a:r>
          </a:p>
        </p:txBody>
      </p:sp>
      <p:sp>
        <p:nvSpPr>
          <p:cNvPr id="4" name="Slayt Numarası Yer Tutucusu 3"/>
          <p:cNvSpPr>
            <a:spLocks noGrp="1"/>
          </p:cNvSpPr>
          <p:nvPr>
            <p:ph type="sldNum" sz="quarter" idx="5"/>
          </p:nvPr>
        </p:nvSpPr>
        <p:spPr/>
        <p:txBody>
          <a:bodyPr/>
          <a:lstStyle/>
          <a:p>
            <a:fld id="{5084CF7C-6D0F-4451-A20C-415DA512E1FC}" type="slidenum">
              <a:rPr lang="tr-TR" smtClean="0"/>
              <a:t>34</a:t>
            </a:fld>
            <a:endParaRPr lang="tr-TR"/>
          </a:p>
        </p:txBody>
      </p:sp>
    </p:spTree>
    <p:extLst>
      <p:ext uri="{BB962C8B-B14F-4D97-AF65-F5344CB8AC3E}">
        <p14:creationId xmlns:p14="http://schemas.microsoft.com/office/powerpoint/2010/main" val="89129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Yazılım geliştirmenin büyük bir kısmını aslında hataları bulmak oluşturur. Ve bu hatalar her zaman yazım hataları diyebileceğimiz (</a:t>
            </a:r>
            <a:r>
              <a:rPr lang="tr-TR" dirty="0" err="1"/>
              <a:t>Syntax</a:t>
            </a:r>
            <a:r>
              <a:rPr lang="tr-TR" dirty="0"/>
              <a:t> </a:t>
            </a:r>
            <a:r>
              <a:rPr lang="tr-TR" dirty="0" err="1"/>
              <a:t>Error</a:t>
            </a:r>
            <a:r>
              <a:rPr lang="tr-TR" dirty="0"/>
              <a:t>) hatalarından oluşmuyor. Yani yazılımımız çalışırken herhangi bir hata vermiyor ancak mantıksal olarak problemler olabilir.  Örneğin kendi hesaplarımıza göre sonucu 10 olması gereken bir işlem yazılımımızın içinde 6 olabilir. Bu hatanın neyden kaynaklandığını hata veya hatamız olduğunu o esnada bulamayabiliriz. </a:t>
            </a:r>
          </a:p>
        </p:txBody>
      </p:sp>
      <p:sp>
        <p:nvSpPr>
          <p:cNvPr id="4" name="Slayt Numarası Yer Tutucusu 3"/>
          <p:cNvSpPr>
            <a:spLocks noGrp="1"/>
          </p:cNvSpPr>
          <p:nvPr>
            <p:ph type="sldNum" sz="quarter" idx="5"/>
          </p:nvPr>
        </p:nvSpPr>
        <p:spPr/>
        <p:txBody>
          <a:bodyPr/>
          <a:lstStyle/>
          <a:p>
            <a:fld id="{5084CF7C-6D0F-4451-A20C-415DA512E1FC}" type="slidenum">
              <a:rPr lang="tr-TR" smtClean="0"/>
              <a:t>35</a:t>
            </a:fld>
            <a:endParaRPr lang="tr-TR"/>
          </a:p>
        </p:txBody>
      </p:sp>
    </p:spTree>
    <p:extLst>
      <p:ext uri="{BB962C8B-B14F-4D97-AF65-F5344CB8AC3E}">
        <p14:creationId xmlns:p14="http://schemas.microsoft.com/office/powerpoint/2010/main" val="107548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2</a:t>
            </a:fld>
            <a:endParaRPr lang="tr-TR"/>
          </a:p>
        </p:txBody>
      </p:sp>
    </p:spTree>
    <p:extLst>
      <p:ext uri="{BB962C8B-B14F-4D97-AF65-F5344CB8AC3E}">
        <p14:creationId xmlns:p14="http://schemas.microsoft.com/office/powerpoint/2010/main" val="808021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gibi durumlarda işlerimizi kolaylaştıracak bir takım yardımcı araçlar var. Ancak bu araçları kullanmadan önce bizim de yapmamız gereken bazı şeyler var. Bunların en başında hatanın tahmini olarak nerede olduğunu düşünürüz. Yani hangi </a:t>
            </a:r>
            <a:r>
              <a:rPr lang="tr-TR" dirty="0" err="1"/>
              <a:t>Script’te</a:t>
            </a:r>
            <a:r>
              <a:rPr lang="tr-TR" dirty="0"/>
              <a:t>, hangi </a:t>
            </a:r>
            <a:r>
              <a:rPr lang="tr-TR" dirty="0" err="1"/>
              <a:t>Class’ta</a:t>
            </a:r>
            <a:r>
              <a:rPr lang="tr-TR" dirty="0"/>
              <a:t> olabilir ki bu toplama işlemini hangi </a:t>
            </a:r>
            <a:r>
              <a:rPr lang="tr-TR" dirty="0" err="1"/>
              <a:t>Script</a:t>
            </a:r>
            <a:r>
              <a:rPr lang="tr-TR" dirty="0"/>
              <a:t> içerisinde yazdığımızı düşünmemiz gerekiyor. Sonrasında da o </a:t>
            </a:r>
            <a:r>
              <a:rPr lang="tr-TR" dirty="0" err="1"/>
              <a:t>Script</a:t>
            </a:r>
            <a:r>
              <a:rPr lang="tr-TR" dirty="0"/>
              <a:t> içerisinde birden fazla metodumuz olabilir ki çoğu zaman olacak. </a:t>
            </a:r>
          </a:p>
          <a:p>
            <a:r>
              <a:rPr lang="tr-TR" dirty="0"/>
              <a:t>Hangi </a:t>
            </a:r>
            <a:r>
              <a:rPr lang="tr-TR" dirty="0" err="1"/>
              <a:t>metod</a:t>
            </a:r>
            <a:r>
              <a:rPr lang="tr-TR" dirty="0"/>
              <a:t> içerisinde hata yaptığımızı düşünmemiz gerekiyor. Yani olabildiğince hatanın gerçekleşebileceği bölümü minimuma indirgeyeceğiz. </a:t>
            </a:r>
          </a:p>
        </p:txBody>
      </p:sp>
      <p:sp>
        <p:nvSpPr>
          <p:cNvPr id="4" name="Slayt Numarası Yer Tutucusu 3"/>
          <p:cNvSpPr>
            <a:spLocks noGrp="1"/>
          </p:cNvSpPr>
          <p:nvPr>
            <p:ph type="sldNum" sz="quarter" idx="5"/>
          </p:nvPr>
        </p:nvSpPr>
        <p:spPr/>
        <p:txBody>
          <a:bodyPr/>
          <a:lstStyle/>
          <a:p>
            <a:fld id="{5084CF7C-6D0F-4451-A20C-415DA512E1FC}" type="slidenum">
              <a:rPr lang="tr-TR" smtClean="0"/>
              <a:t>36</a:t>
            </a:fld>
            <a:endParaRPr lang="tr-TR"/>
          </a:p>
        </p:txBody>
      </p:sp>
    </p:spTree>
    <p:extLst>
      <p:ext uri="{BB962C8B-B14F-4D97-AF65-F5344CB8AC3E}">
        <p14:creationId xmlns:p14="http://schemas.microsoft.com/office/powerpoint/2010/main" val="603551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37</a:t>
            </a:fld>
            <a:endParaRPr lang="tr-TR"/>
          </a:p>
        </p:txBody>
      </p:sp>
    </p:spTree>
    <p:extLst>
      <p:ext uri="{BB962C8B-B14F-4D97-AF65-F5344CB8AC3E}">
        <p14:creationId xmlns:p14="http://schemas.microsoft.com/office/powerpoint/2010/main" val="2737402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UzaySavasi</a:t>
            </a:r>
            <a:r>
              <a:rPr lang="tr-TR" dirty="0"/>
              <a:t> projesinden devam ediyoruz. Bir önceki örnekte yapmış olduğumuz egzersizdeki </a:t>
            </a:r>
            <a:r>
              <a:rPr lang="tr-TR" dirty="0" err="1"/>
              <a:t>GameObject’lerimizi</a:t>
            </a:r>
            <a:r>
              <a:rPr lang="tr-TR" dirty="0"/>
              <a:t> silerim. Yeni bir </a:t>
            </a:r>
            <a:r>
              <a:rPr lang="tr-TR" dirty="0" err="1"/>
              <a:t>Scripr</a:t>
            </a:r>
            <a:r>
              <a:rPr lang="tr-TR" dirty="0"/>
              <a:t> oluşturalım. Üzerine çift tıklayarak Visual </a:t>
            </a:r>
            <a:r>
              <a:rPr lang="tr-TR" dirty="0" err="1"/>
              <a:t>Studio’nun</a:t>
            </a:r>
            <a:r>
              <a:rPr lang="tr-TR" dirty="0"/>
              <a:t> açılmasını sağlayalım. Şimdi şöyle bir senaryo düşünelim. </a:t>
            </a:r>
            <a:r>
              <a:rPr lang="en-US" sz="1200" dirty="0" err="1"/>
              <a:t>Örneğin</a:t>
            </a:r>
            <a:r>
              <a:rPr lang="en-US" sz="1200" dirty="0"/>
              <a:t> 7 </a:t>
            </a:r>
            <a:r>
              <a:rPr lang="en-US" sz="1200" dirty="0" err="1"/>
              <a:t>ile</a:t>
            </a:r>
            <a:r>
              <a:rPr lang="en-US" sz="1200" dirty="0"/>
              <a:t> 3 </a:t>
            </a:r>
            <a:r>
              <a:rPr lang="en-US" sz="1200" dirty="0" err="1"/>
              <a:t>sayısının</a:t>
            </a:r>
            <a:r>
              <a:rPr lang="en-US" sz="1200" dirty="0"/>
              <a:t> </a:t>
            </a:r>
            <a:r>
              <a:rPr lang="en-US" sz="1200" dirty="0" err="1"/>
              <a:t>toplamını</a:t>
            </a:r>
            <a:r>
              <a:rPr lang="en-US" sz="1200" dirty="0"/>
              <a:t> </a:t>
            </a:r>
            <a:r>
              <a:rPr lang="en-US" sz="1200" dirty="0" err="1"/>
              <a:t>hesaplattır</a:t>
            </a:r>
            <a:r>
              <a:rPr lang="tr-TR" sz="1200" dirty="0" err="1"/>
              <a:t>ıp</a:t>
            </a:r>
            <a:r>
              <a:rPr lang="tr-TR" sz="1200" dirty="0"/>
              <a:t> </a:t>
            </a:r>
            <a:r>
              <a:rPr lang="tr-TR" sz="1200" dirty="0" err="1"/>
              <a:t>Log</a:t>
            </a:r>
            <a:r>
              <a:rPr lang="tr-TR" sz="1200" dirty="0"/>
              <a:t> olarak Console ekranına sonucu yazdıralım.</a:t>
            </a:r>
            <a:endParaRPr lang="en-US" sz="1200" dirty="0"/>
          </a:p>
          <a:p>
            <a:endParaRPr lang="tr-TR" dirty="0"/>
          </a:p>
          <a:p>
            <a:r>
              <a:rPr lang="tr-TR" sz="1200" kern="1200" dirty="0">
                <a:solidFill>
                  <a:schemeClr val="tx1"/>
                </a:solidFill>
                <a:latin typeface="+mn-lt"/>
                <a:ea typeface="+mn-ea"/>
                <a:cs typeface="+mn-cs"/>
              </a:rPr>
              <a:t>//</a:t>
            </a:r>
            <a:r>
              <a:rPr lang="tr-TR" sz="1200" kern="1200" dirty="0" err="1">
                <a:solidFill>
                  <a:schemeClr val="tx1"/>
                </a:solidFill>
                <a:latin typeface="+mn-lt"/>
                <a:ea typeface="+mn-ea"/>
                <a:cs typeface="+mn-cs"/>
              </a:rPr>
              <a:t>Breakpoint</a:t>
            </a:r>
            <a:r>
              <a:rPr lang="tr-TR" sz="1200" kern="1200" dirty="0">
                <a:solidFill>
                  <a:schemeClr val="tx1"/>
                </a:solidFill>
                <a:latin typeface="+mn-lt"/>
                <a:ea typeface="+mn-ea"/>
                <a:cs typeface="+mn-cs"/>
              </a:rPr>
              <a:t> ile hata ayıklama yapabiliriz.</a:t>
            </a:r>
          </a:p>
          <a:p>
            <a:r>
              <a:rPr lang="tr-TR" sz="1200" kern="1200" dirty="0">
                <a:solidFill>
                  <a:schemeClr val="tx1"/>
                </a:solidFill>
                <a:latin typeface="+mn-lt"/>
                <a:ea typeface="+mn-ea"/>
                <a:cs typeface="+mn-cs"/>
              </a:rPr>
              <a:t>//Örneğin işlemi yanlış yazıp, </a:t>
            </a:r>
            <a:r>
              <a:rPr lang="tr-TR" sz="1200" kern="1200" dirty="0" err="1">
                <a:solidFill>
                  <a:schemeClr val="tx1"/>
                </a:solidFill>
                <a:latin typeface="+mn-lt"/>
                <a:ea typeface="+mn-ea"/>
                <a:cs typeface="+mn-cs"/>
              </a:rPr>
              <a:t>breakpoint</a:t>
            </a:r>
            <a:r>
              <a:rPr lang="tr-TR" sz="1200" kern="1200" dirty="0">
                <a:solidFill>
                  <a:schemeClr val="tx1"/>
                </a:solidFill>
                <a:latin typeface="+mn-lt"/>
                <a:ea typeface="+mn-ea"/>
                <a:cs typeface="+mn-cs"/>
              </a:rPr>
              <a:t> ile hatayı ayıklayalım</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Satıra</a:t>
            </a:r>
            <a:r>
              <a:rPr lang="en-US" sz="1200" kern="1200" dirty="0">
                <a:solidFill>
                  <a:schemeClr val="tx1"/>
                </a:solidFill>
                <a:latin typeface="+mn-lt"/>
                <a:ea typeface="+mn-ea"/>
                <a:cs typeface="+mn-cs"/>
              </a:rPr>
              <a:t> breakpoint </a:t>
            </a:r>
            <a:r>
              <a:rPr lang="en-US" sz="1200" kern="1200" dirty="0" err="1">
                <a:solidFill>
                  <a:schemeClr val="tx1"/>
                </a:solidFill>
                <a:latin typeface="+mn-lt"/>
                <a:ea typeface="+mn-ea"/>
                <a:cs typeface="+mn-cs"/>
              </a:rPr>
              <a:t>koy</a:t>
            </a:r>
            <a:r>
              <a:rPr lang="en-US" sz="1200" kern="1200" dirty="0">
                <a:solidFill>
                  <a:schemeClr val="tx1"/>
                </a:solidFill>
                <a:latin typeface="+mn-lt"/>
                <a:ea typeface="+mn-ea"/>
                <a:cs typeface="+mn-cs"/>
              </a:rPr>
              <a:t>, </a:t>
            </a:r>
            <a:endParaRPr lang="tr-TR" sz="1200" kern="1200" dirty="0">
              <a:solidFill>
                <a:schemeClr val="tx1"/>
              </a:solidFill>
              <a:latin typeface="+mn-lt"/>
              <a:ea typeface="+mn-ea"/>
              <a:cs typeface="+mn-cs"/>
            </a:endParaRPr>
          </a:p>
          <a:p>
            <a:r>
              <a:rPr lang="tr-TR" sz="1200" kern="1200" dirty="0">
                <a:solidFill>
                  <a:schemeClr val="tx1"/>
                </a:solidFill>
                <a:latin typeface="+mn-lt"/>
                <a:ea typeface="+mn-ea"/>
                <a:cs typeface="+mn-cs"/>
              </a:rPr>
              <a:t>//</a:t>
            </a:r>
            <a:r>
              <a:rPr lang="en-US" sz="1200" kern="1200" dirty="0">
                <a:solidFill>
                  <a:schemeClr val="tx1"/>
                </a:solidFill>
                <a:latin typeface="+mn-lt"/>
                <a:ea typeface="+mn-ea"/>
                <a:cs typeface="+mn-cs"/>
              </a:rPr>
              <a:t>Debug --&gt; Attach Unity Debugger</a:t>
            </a:r>
          </a:p>
          <a:p>
            <a:r>
              <a:rPr lang="tr-TR" sz="1200" kern="1200" dirty="0">
                <a:solidFill>
                  <a:schemeClr val="tx1"/>
                </a:solidFill>
                <a:latin typeface="+mn-lt"/>
                <a:ea typeface="+mn-ea"/>
                <a:cs typeface="+mn-cs"/>
              </a:rPr>
              <a:t>//Projeyi seç --&gt; Ok de</a:t>
            </a:r>
            <a:endParaRPr lang="tr-TR" dirty="0"/>
          </a:p>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38</a:t>
            </a:fld>
            <a:endParaRPr lang="tr-TR"/>
          </a:p>
        </p:txBody>
      </p:sp>
    </p:spTree>
    <p:extLst>
      <p:ext uri="{BB962C8B-B14F-4D97-AF65-F5344CB8AC3E}">
        <p14:creationId xmlns:p14="http://schemas.microsoft.com/office/powerpoint/2010/main" val="274810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Şimdi Visual </a:t>
            </a:r>
            <a:r>
              <a:rPr lang="tr-TR" dirty="0" err="1"/>
              <a:t>Studio’ya</a:t>
            </a:r>
            <a:r>
              <a:rPr lang="tr-TR" dirty="0"/>
              <a:t> diyoruz ki. Bu noktaya kadar bütün işlemlerini yap, ama bu noktaya gelince dur.</a:t>
            </a:r>
          </a:p>
          <a:p>
            <a:r>
              <a:rPr lang="tr-TR" dirty="0"/>
              <a:t>Çünkü ben buraya adım adım bakmak istiyorum. </a:t>
            </a:r>
          </a:p>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39</a:t>
            </a:fld>
            <a:endParaRPr lang="tr-TR"/>
          </a:p>
        </p:txBody>
      </p:sp>
    </p:spTree>
    <p:extLst>
      <p:ext uri="{BB962C8B-B14F-4D97-AF65-F5344CB8AC3E}">
        <p14:creationId xmlns:p14="http://schemas.microsoft.com/office/powerpoint/2010/main" val="2464322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Breakpoint</a:t>
            </a:r>
            <a:r>
              <a:rPr lang="tr-TR" dirty="0"/>
              <a:t> ekledikten sonra </a:t>
            </a:r>
            <a:r>
              <a:rPr lang="tr-TR" dirty="0" err="1"/>
              <a:t>Debug</a:t>
            </a:r>
            <a:r>
              <a:rPr lang="tr-TR" dirty="0"/>
              <a:t> (Hata Ayıklama) menüsüne geliyoruz.</a:t>
            </a:r>
          </a:p>
          <a:p>
            <a:r>
              <a:rPr lang="tr-TR" dirty="0" err="1"/>
              <a:t>Attach</a:t>
            </a:r>
            <a:r>
              <a:rPr lang="tr-TR" dirty="0"/>
              <a:t> </a:t>
            </a:r>
            <a:r>
              <a:rPr lang="tr-TR" dirty="0" err="1"/>
              <a:t>Unity</a:t>
            </a:r>
            <a:r>
              <a:rPr lang="tr-TR" dirty="0"/>
              <a:t> </a:t>
            </a:r>
            <a:r>
              <a:rPr lang="tr-TR" dirty="0" err="1"/>
              <a:t>Debugger</a:t>
            </a:r>
            <a:r>
              <a:rPr lang="tr-TR" dirty="0"/>
              <a:t> (</a:t>
            </a:r>
            <a:r>
              <a:rPr lang="tr-TR" dirty="0" err="1"/>
              <a:t>Unity</a:t>
            </a:r>
            <a:r>
              <a:rPr lang="tr-TR" dirty="0"/>
              <a:t> Hata </a:t>
            </a:r>
            <a:r>
              <a:rPr lang="tr-TR" dirty="0" err="1"/>
              <a:t>Ayıklayıcı’yı</a:t>
            </a:r>
            <a:r>
              <a:rPr lang="tr-TR" dirty="0"/>
              <a:t> İliştir) seçeneğini seçiyoruz.</a:t>
            </a:r>
          </a:p>
        </p:txBody>
      </p:sp>
      <p:sp>
        <p:nvSpPr>
          <p:cNvPr id="4" name="Slayt Numarası Yer Tutucusu 3"/>
          <p:cNvSpPr>
            <a:spLocks noGrp="1"/>
          </p:cNvSpPr>
          <p:nvPr>
            <p:ph type="sldNum" sz="quarter" idx="5"/>
          </p:nvPr>
        </p:nvSpPr>
        <p:spPr/>
        <p:txBody>
          <a:bodyPr/>
          <a:lstStyle/>
          <a:p>
            <a:fld id="{5084CF7C-6D0F-4451-A20C-415DA512E1FC}" type="slidenum">
              <a:rPr lang="tr-TR" smtClean="0"/>
              <a:t>40</a:t>
            </a:fld>
            <a:endParaRPr lang="tr-TR"/>
          </a:p>
        </p:txBody>
      </p:sp>
    </p:spTree>
    <p:extLst>
      <p:ext uri="{BB962C8B-B14F-4D97-AF65-F5344CB8AC3E}">
        <p14:creationId xmlns:p14="http://schemas.microsoft.com/office/powerpoint/2010/main" val="527437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Açılan projede kendi projemizi seçip, OK (TAMAM) diyoruz.</a:t>
            </a:r>
          </a:p>
        </p:txBody>
      </p:sp>
      <p:sp>
        <p:nvSpPr>
          <p:cNvPr id="4" name="Slayt Numarası Yer Tutucusu 3"/>
          <p:cNvSpPr>
            <a:spLocks noGrp="1"/>
          </p:cNvSpPr>
          <p:nvPr>
            <p:ph type="sldNum" sz="quarter" idx="5"/>
          </p:nvPr>
        </p:nvSpPr>
        <p:spPr/>
        <p:txBody>
          <a:bodyPr/>
          <a:lstStyle/>
          <a:p>
            <a:fld id="{5084CF7C-6D0F-4451-A20C-415DA512E1FC}" type="slidenum">
              <a:rPr lang="tr-TR" smtClean="0"/>
              <a:t>41</a:t>
            </a:fld>
            <a:endParaRPr lang="tr-TR"/>
          </a:p>
        </p:txBody>
      </p:sp>
    </p:spTree>
    <p:extLst>
      <p:ext uri="{BB962C8B-B14F-4D97-AF65-F5344CB8AC3E}">
        <p14:creationId xmlns:p14="http://schemas.microsoft.com/office/powerpoint/2010/main" val="553656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Şimdi oyunumuzu çalıştıralım ve hata yaptığımızı bilmediğimizi varsayalım.</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Eğer bu adımda Windows sizden izin isterse mutlaka olumlu cevap verin.</a:t>
            </a:r>
          </a:p>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42</a:t>
            </a:fld>
            <a:endParaRPr lang="tr-TR"/>
          </a:p>
        </p:txBody>
      </p:sp>
    </p:spTree>
    <p:extLst>
      <p:ext uri="{BB962C8B-B14F-4D97-AF65-F5344CB8AC3E}">
        <p14:creationId xmlns:p14="http://schemas.microsoft.com/office/powerpoint/2010/main" val="3128651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Şimdi yazılımımız </a:t>
            </a:r>
            <a:r>
              <a:rPr lang="tr-TR" dirty="0" err="1"/>
              <a:t>breakpoint</a:t>
            </a:r>
            <a:r>
              <a:rPr lang="tr-TR" dirty="0"/>
              <a:t> koyduğumuz satırda durdu ve aşağıdaki pencereden değişkenlerin değerlerine bir göz atalım. </a:t>
            </a:r>
          </a:p>
          <a:p>
            <a:r>
              <a:rPr lang="tr-TR" dirty="0" err="1"/>
              <a:t>this</a:t>
            </a:r>
            <a:r>
              <a:rPr lang="tr-TR" dirty="0"/>
              <a:t> dediğimiz şey </a:t>
            </a:r>
            <a:r>
              <a:rPr lang="tr-TR" dirty="0" err="1"/>
              <a:t>GameObject</a:t>
            </a:r>
            <a:r>
              <a:rPr lang="tr-TR" dirty="0"/>
              <a:t> nesnemize ekli Hesaplama </a:t>
            </a:r>
            <a:r>
              <a:rPr lang="tr-TR" dirty="0" err="1"/>
              <a:t>Class’ımızdır</a:t>
            </a:r>
            <a:r>
              <a:rPr lang="tr-TR" dirty="0"/>
              <a:t>. </a:t>
            </a:r>
          </a:p>
          <a:p>
            <a:r>
              <a:rPr lang="tr-TR" dirty="0"/>
              <a:t>toplam değeri de oluşturmuş olduğumuz değişken ve ilk aşamada toplam değeri sıfır. Çünkü Visual </a:t>
            </a:r>
            <a:r>
              <a:rPr lang="tr-TR" dirty="0" err="1"/>
              <a:t>Studio</a:t>
            </a:r>
            <a:r>
              <a:rPr lang="tr-TR" dirty="0"/>
              <a:t> seçili olan satırdaki işlemi henüz yapmadı.</a:t>
            </a:r>
          </a:p>
        </p:txBody>
      </p:sp>
      <p:sp>
        <p:nvSpPr>
          <p:cNvPr id="4" name="Slayt Numarası Yer Tutucusu 3"/>
          <p:cNvSpPr>
            <a:spLocks noGrp="1"/>
          </p:cNvSpPr>
          <p:nvPr>
            <p:ph type="sldNum" sz="quarter" idx="5"/>
          </p:nvPr>
        </p:nvSpPr>
        <p:spPr/>
        <p:txBody>
          <a:bodyPr/>
          <a:lstStyle/>
          <a:p>
            <a:fld id="{5084CF7C-6D0F-4451-A20C-415DA512E1FC}" type="slidenum">
              <a:rPr lang="tr-TR" smtClean="0"/>
              <a:t>43</a:t>
            </a:fld>
            <a:endParaRPr lang="tr-TR"/>
          </a:p>
        </p:txBody>
      </p:sp>
    </p:spTree>
    <p:extLst>
      <p:ext uri="{BB962C8B-B14F-4D97-AF65-F5344CB8AC3E}">
        <p14:creationId xmlns:p14="http://schemas.microsoft.com/office/powerpoint/2010/main" val="4139594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Bir satır daha işlem yapması için Debugging (Hata Ayıkla) menüsünden Step </a:t>
            </a:r>
            <a:r>
              <a:rPr lang="tr-TR" dirty="0" err="1"/>
              <a:t>Over</a:t>
            </a:r>
            <a:r>
              <a:rPr lang="tr-TR" dirty="0"/>
              <a:t> (Üzerinden Adımla) deriz.</a:t>
            </a:r>
          </a:p>
        </p:txBody>
      </p:sp>
      <p:sp>
        <p:nvSpPr>
          <p:cNvPr id="4" name="Slayt Numarası Yer Tutucusu 3"/>
          <p:cNvSpPr>
            <a:spLocks noGrp="1"/>
          </p:cNvSpPr>
          <p:nvPr>
            <p:ph type="sldNum" sz="quarter" idx="5"/>
          </p:nvPr>
        </p:nvSpPr>
        <p:spPr/>
        <p:txBody>
          <a:bodyPr/>
          <a:lstStyle/>
          <a:p>
            <a:fld id="{5084CF7C-6D0F-4451-A20C-415DA512E1FC}" type="slidenum">
              <a:rPr lang="tr-TR" smtClean="0"/>
              <a:t>44</a:t>
            </a:fld>
            <a:endParaRPr lang="tr-TR"/>
          </a:p>
        </p:txBody>
      </p:sp>
    </p:spTree>
    <p:extLst>
      <p:ext uri="{BB962C8B-B14F-4D97-AF65-F5344CB8AC3E}">
        <p14:creationId xmlns:p14="http://schemas.microsoft.com/office/powerpoint/2010/main" val="2319871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satırdaki işlemi de yaptı. Şimdi </a:t>
            </a:r>
            <a:r>
              <a:rPr lang="tr-TR" dirty="0" err="1"/>
              <a:t>sonuc</a:t>
            </a:r>
            <a:r>
              <a:rPr lang="tr-TR" dirty="0"/>
              <a:t> değişkenin aldığı değere tekrar baktığımızda burada değerin 4.5 olmasını bekliyorken değer 8 olarak atandı.</a:t>
            </a:r>
          </a:p>
          <a:p>
            <a:r>
              <a:rPr lang="tr-TR" dirty="0"/>
              <a:t>İşte hatamızın hangi satırda olduğunu bulmuş olduk.</a:t>
            </a:r>
          </a:p>
        </p:txBody>
      </p:sp>
      <p:sp>
        <p:nvSpPr>
          <p:cNvPr id="4" name="Slayt Numarası Yer Tutucusu 3"/>
          <p:cNvSpPr>
            <a:spLocks noGrp="1"/>
          </p:cNvSpPr>
          <p:nvPr>
            <p:ph type="sldNum" sz="quarter" idx="5"/>
          </p:nvPr>
        </p:nvSpPr>
        <p:spPr/>
        <p:txBody>
          <a:bodyPr/>
          <a:lstStyle/>
          <a:p>
            <a:fld id="{5084CF7C-6D0F-4451-A20C-415DA512E1FC}" type="slidenum">
              <a:rPr lang="tr-TR" smtClean="0"/>
              <a:t>45</a:t>
            </a:fld>
            <a:endParaRPr lang="tr-TR"/>
          </a:p>
        </p:txBody>
      </p:sp>
    </p:spTree>
    <p:extLst>
      <p:ext uri="{BB962C8B-B14F-4D97-AF65-F5344CB8AC3E}">
        <p14:creationId xmlns:p14="http://schemas.microsoft.com/office/powerpoint/2010/main" val="918372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3</a:t>
            </a:fld>
            <a:endParaRPr lang="tr-TR"/>
          </a:p>
        </p:txBody>
      </p:sp>
    </p:spTree>
    <p:extLst>
      <p:ext uri="{BB962C8B-B14F-4D97-AF65-F5344CB8AC3E}">
        <p14:creationId xmlns:p14="http://schemas.microsoft.com/office/powerpoint/2010/main" val="3115407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Şimdi </a:t>
            </a:r>
            <a:r>
              <a:rPr lang="tr-TR" dirty="0" err="1"/>
              <a:t>Debug</a:t>
            </a:r>
            <a:r>
              <a:rPr lang="tr-TR" dirty="0"/>
              <a:t> işlemini sonlandırabilir ve hatamızı düzeltebiliriz.</a:t>
            </a:r>
          </a:p>
          <a:p>
            <a:r>
              <a:rPr lang="tr-TR" dirty="0"/>
              <a:t>Kodumuzu düzelterek </a:t>
            </a:r>
            <a:r>
              <a:rPr lang="tr-TR" dirty="0" err="1"/>
              <a:t>Breakpoint’in</a:t>
            </a:r>
            <a:r>
              <a:rPr lang="tr-TR" dirty="0"/>
              <a:t> üzerine tekrar tıklayarak kaldırıyoruz.</a:t>
            </a:r>
          </a:p>
          <a:p>
            <a:r>
              <a:rPr lang="tr-TR" dirty="0" err="1"/>
              <a:t>Ctrl</a:t>
            </a:r>
            <a:r>
              <a:rPr lang="tr-TR" dirty="0"/>
              <a:t> + S ile projeyi </a:t>
            </a:r>
            <a:r>
              <a:rPr lang="tr-TR" dirty="0" err="1"/>
              <a:t>kaydedelim.Unity’e</a:t>
            </a:r>
            <a:r>
              <a:rPr lang="tr-TR" dirty="0"/>
              <a:t> gidip sonucu kontrol edelim.</a:t>
            </a:r>
          </a:p>
        </p:txBody>
      </p:sp>
      <p:sp>
        <p:nvSpPr>
          <p:cNvPr id="4" name="Slayt Numarası Yer Tutucusu 3"/>
          <p:cNvSpPr>
            <a:spLocks noGrp="1"/>
          </p:cNvSpPr>
          <p:nvPr>
            <p:ph type="sldNum" sz="quarter" idx="5"/>
          </p:nvPr>
        </p:nvSpPr>
        <p:spPr/>
        <p:txBody>
          <a:bodyPr/>
          <a:lstStyle/>
          <a:p>
            <a:fld id="{5084CF7C-6D0F-4451-A20C-415DA512E1FC}" type="slidenum">
              <a:rPr lang="tr-TR" smtClean="0"/>
              <a:t>46</a:t>
            </a:fld>
            <a:endParaRPr lang="tr-TR"/>
          </a:p>
        </p:txBody>
      </p:sp>
    </p:spTree>
    <p:extLst>
      <p:ext uri="{BB962C8B-B14F-4D97-AF65-F5344CB8AC3E}">
        <p14:creationId xmlns:p14="http://schemas.microsoft.com/office/powerpoint/2010/main" val="1433650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UzaySavasi</a:t>
            </a:r>
            <a:r>
              <a:rPr lang="tr-TR" dirty="0"/>
              <a:t> projesinden devam ediyoruz. Bir önceki örnekte yapmış olduğumuz egzersizdeki </a:t>
            </a:r>
            <a:r>
              <a:rPr lang="tr-TR" dirty="0" err="1"/>
              <a:t>GameObject’lerimizi</a:t>
            </a:r>
            <a:r>
              <a:rPr lang="tr-TR" dirty="0"/>
              <a:t> silerim. Yeni bir </a:t>
            </a:r>
            <a:r>
              <a:rPr lang="tr-TR" dirty="0" err="1"/>
              <a:t>Scripr</a:t>
            </a:r>
            <a:r>
              <a:rPr lang="tr-TR" dirty="0"/>
              <a:t> oluşturalım. Üzerine çift tıklayarak Visual </a:t>
            </a:r>
            <a:r>
              <a:rPr lang="tr-TR" dirty="0" err="1"/>
              <a:t>Studio’nun</a:t>
            </a:r>
            <a:r>
              <a:rPr lang="tr-TR" dirty="0"/>
              <a:t> açılmasını sağlayalım. Şimdi şöyle bir senaryo düşünelim. </a:t>
            </a:r>
            <a:r>
              <a:rPr lang="en-US" sz="1200" dirty="0" err="1"/>
              <a:t>Örneğin</a:t>
            </a:r>
            <a:r>
              <a:rPr lang="en-US" sz="1200" dirty="0"/>
              <a:t> 7 </a:t>
            </a:r>
            <a:r>
              <a:rPr lang="en-US" sz="1200" dirty="0" err="1"/>
              <a:t>ile</a:t>
            </a:r>
            <a:r>
              <a:rPr lang="en-US" sz="1200" dirty="0"/>
              <a:t> 3 </a:t>
            </a:r>
            <a:r>
              <a:rPr lang="en-US" sz="1200" dirty="0" err="1"/>
              <a:t>sayısının</a:t>
            </a:r>
            <a:r>
              <a:rPr lang="en-US" sz="1200" dirty="0"/>
              <a:t> </a:t>
            </a:r>
            <a:r>
              <a:rPr lang="en-US" sz="1200" dirty="0" err="1"/>
              <a:t>toplamını</a:t>
            </a:r>
            <a:r>
              <a:rPr lang="en-US" sz="1200" dirty="0"/>
              <a:t> </a:t>
            </a:r>
            <a:r>
              <a:rPr lang="en-US" sz="1200" dirty="0" err="1"/>
              <a:t>hesaplattır</a:t>
            </a:r>
            <a:r>
              <a:rPr lang="tr-TR" sz="1200" dirty="0" err="1"/>
              <a:t>ıp</a:t>
            </a:r>
            <a:r>
              <a:rPr lang="tr-TR" sz="1200" dirty="0"/>
              <a:t> </a:t>
            </a:r>
            <a:r>
              <a:rPr lang="tr-TR" sz="1200" dirty="0" err="1"/>
              <a:t>Log</a:t>
            </a:r>
            <a:r>
              <a:rPr lang="tr-TR" sz="1200" dirty="0"/>
              <a:t> olarak Console ekranına sonucu yazdıralım.</a:t>
            </a:r>
            <a:endParaRPr lang="en-US" sz="1200" dirty="0"/>
          </a:p>
          <a:p>
            <a:endParaRPr lang="tr-TR" dirty="0"/>
          </a:p>
          <a:p>
            <a:r>
              <a:rPr lang="tr-TR" sz="1200" kern="1200" dirty="0">
                <a:solidFill>
                  <a:schemeClr val="tx1"/>
                </a:solidFill>
                <a:latin typeface="+mn-lt"/>
                <a:ea typeface="+mn-ea"/>
                <a:cs typeface="+mn-cs"/>
              </a:rPr>
              <a:t>//</a:t>
            </a:r>
            <a:r>
              <a:rPr lang="tr-TR" sz="1200" kern="1200" dirty="0" err="1">
                <a:solidFill>
                  <a:schemeClr val="tx1"/>
                </a:solidFill>
                <a:latin typeface="+mn-lt"/>
                <a:ea typeface="+mn-ea"/>
                <a:cs typeface="+mn-cs"/>
              </a:rPr>
              <a:t>Breakpoint</a:t>
            </a:r>
            <a:r>
              <a:rPr lang="tr-TR" sz="1200" kern="1200" dirty="0">
                <a:solidFill>
                  <a:schemeClr val="tx1"/>
                </a:solidFill>
                <a:latin typeface="+mn-lt"/>
                <a:ea typeface="+mn-ea"/>
                <a:cs typeface="+mn-cs"/>
              </a:rPr>
              <a:t> ile hata ayıklama yapabiliriz.</a:t>
            </a:r>
          </a:p>
          <a:p>
            <a:r>
              <a:rPr lang="tr-TR" sz="1200" kern="1200" dirty="0">
                <a:solidFill>
                  <a:schemeClr val="tx1"/>
                </a:solidFill>
                <a:latin typeface="+mn-lt"/>
                <a:ea typeface="+mn-ea"/>
                <a:cs typeface="+mn-cs"/>
              </a:rPr>
              <a:t>//Örneğin işlemi yanlış yazıp, </a:t>
            </a:r>
            <a:r>
              <a:rPr lang="tr-TR" sz="1200" kern="1200" dirty="0" err="1">
                <a:solidFill>
                  <a:schemeClr val="tx1"/>
                </a:solidFill>
                <a:latin typeface="+mn-lt"/>
                <a:ea typeface="+mn-ea"/>
                <a:cs typeface="+mn-cs"/>
              </a:rPr>
              <a:t>breakpoint</a:t>
            </a:r>
            <a:r>
              <a:rPr lang="tr-TR" sz="1200" kern="1200" dirty="0">
                <a:solidFill>
                  <a:schemeClr val="tx1"/>
                </a:solidFill>
                <a:latin typeface="+mn-lt"/>
                <a:ea typeface="+mn-ea"/>
                <a:cs typeface="+mn-cs"/>
              </a:rPr>
              <a:t> ile hatayı ayıklayalım</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Satıra</a:t>
            </a:r>
            <a:r>
              <a:rPr lang="en-US" sz="1200" kern="1200" dirty="0">
                <a:solidFill>
                  <a:schemeClr val="tx1"/>
                </a:solidFill>
                <a:latin typeface="+mn-lt"/>
                <a:ea typeface="+mn-ea"/>
                <a:cs typeface="+mn-cs"/>
              </a:rPr>
              <a:t> breakpoint </a:t>
            </a:r>
            <a:r>
              <a:rPr lang="en-US" sz="1200" kern="1200" dirty="0" err="1">
                <a:solidFill>
                  <a:schemeClr val="tx1"/>
                </a:solidFill>
                <a:latin typeface="+mn-lt"/>
                <a:ea typeface="+mn-ea"/>
                <a:cs typeface="+mn-cs"/>
              </a:rPr>
              <a:t>koy</a:t>
            </a:r>
            <a:r>
              <a:rPr lang="en-US" sz="1200" kern="1200" dirty="0">
                <a:solidFill>
                  <a:schemeClr val="tx1"/>
                </a:solidFill>
                <a:latin typeface="+mn-lt"/>
                <a:ea typeface="+mn-ea"/>
                <a:cs typeface="+mn-cs"/>
              </a:rPr>
              <a:t>, </a:t>
            </a:r>
            <a:endParaRPr lang="tr-TR" sz="1200" kern="1200" dirty="0">
              <a:solidFill>
                <a:schemeClr val="tx1"/>
              </a:solidFill>
              <a:latin typeface="+mn-lt"/>
              <a:ea typeface="+mn-ea"/>
              <a:cs typeface="+mn-cs"/>
            </a:endParaRPr>
          </a:p>
          <a:p>
            <a:r>
              <a:rPr lang="tr-TR" sz="1200" kern="1200" dirty="0">
                <a:solidFill>
                  <a:schemeClr val="tx1"/>
                </a:solidFill>
                <a:latin typeface="+mn-lt"/>
                <a:ea typeface="+mn-ea"/>
                <a:cs typeface="+mn-cs"/>
              </a:rPr>
              <a:t>//</a:t>
            </a:r>
            <a:r>
              <a:rPr lang="en-US" sz="1200" kern="1200" dirty="0">
                <a:solidFill>
                  <a:schemeClr val="tx1"/>
                </a:solidFill>
                <a:latin typeface="+mn-lt"/>
                <a:ea typeface="+mn-ea"/>
                <a:cs typeface="+mn-cs"/>
              </a:rPr>
              <a:t>Debug --&gt; Attach Unity Debugger</a:t>
            </a:r>
          </a:p>
          <a:p>
            <a:r>
              <a:rPr lang="tr-TR" sz="1200" kern="1200" dirty="0">
                <a:solidFill>
                  <a:schemeClr val="tx1"/>
                </a:solidFill>
                <a:latin typeface="+mn-lt"/>
                <a:ea typeface="+mn-ea"/>
                <a:cs typeface="+mn-cs"/>
              </a:rPr>
              <a:t>//Projeyi seç --&gt; Ok de</a:t>
            </a:r>
            <a:endParaRPr lang="tr-TR" dirty="0"/>
          </a:p>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47</a:t>
            </a:fld>
            <a:endParaRPr lang="tr-TR"/>
          </a:p>
        </p:txBody>
      </p:sp>
    </p:spTree>
    <p:extLst>
      <p:ext uri="{BB962C8B-B14F-4D97-AF65-F5344CB8AC3E}">
        <p14:creationId xmlns:p14="http://schemas.microsoft.com/office/powerpoint/2010/main" val="476487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err="1">
                <a:solidFill>
                  <a:schemeClr val="tx1"/>
                </a:solidFill>
                <a:effectLst/>
                <a:latin typeface="+mn-lt"/>
                <a:ea typeface="+mn-ea"/>
                <a:cs typeface="+mn-cs"/>
              </a:rPr>
              <a:t>Physics</a:t>
            </a:r>
            <a:r>
              <a:rPr lang="tr-TR" sz="1200" b="0" i="0" kern="1200" dirty="0">
                <a:solidFill>
                  <a:schemeClr val="tx1"/>
                </a:solidFill>
                <a:effectLst/>
                <a:latin typeface="+mn-lt"/>
                <a:ea typeface="+mn-ea"/>
                <a:cs typeface="+mn-cs"/>
              </a:rPr>
              <a:t> 2D, </a:t>
            </a:r>
            <a:r>
              <a:rPr lang="tr-TR" sz="1200" b="0" i="0" kern="1200" dirty="0" err="1">
                <a:solidFill>
                  <a:schemeClr val="tx1"/>
                </a:solidFill>
                <a:effectLst/>
                <a:latin typeface="+mn-lt"/>
                <a:ea typeface="+mn-ea"/>
                <a:cs typeface="+mn-cs"/>
              </a:rPr>
              <a:t>Physics</a:t>
            </a:r>
            <a:r>
              <a:rPr lang="tr-TR" sz="1200" b="0" i="0" kern="1200" dirty="0">
                <a:solidFill>
                  <a:schemeClr val="tx1"/>
                </a:solidFill>
                <a:effectLst/>
                <a:latin typeface="+mn-lt"/>
                <a:ea typeface="+mn-ea"/>
                <a:cs typeface="+mn-cs"/>
              </a:rPr>
              <a:t> 3D </a:t>
            </a:r>
          </a:p>
          <a:p>
            <a:r>
              <a:rPr lang="tr-TR" sz="1200" b="0" i="0" kern="1200" dirty="0">
                <a:solidFill>
                  <a:schemeClr val="tx1"/>
                </a:solidFill>
                <a:effectLst/>
                <a:latin typeface="+mn-lt"/>
                <a:ea typeface="+mn-ea"/>
                <a:cs typeface="+mn-cs"/>
              </a:rPr>
              <a:t>Bu bölümde </a:t>
            </a:r>
            <a:r>
              <a:rPr lang="tr-TR" sz="1200" b="0" i="0" kern="1200" dirty="0" err="1">
                <a:solidFill>
                  <a:schemeClr val="tx1"/>
                </a:solidFill>
                <a:effectLst/>
                <a:latin typeface="+mn-lt"/>
                <a:ea typeface="+mn-ea"/>
                <a:cs typeface="+mn-cs"/>
              </a:rPr>
              <a:t>Rigidbody</a:t>
            </a:r>
            <a:r>
              <a:rPr lang="tr-TR" sz="1200" b="0" i="0" kern="1200" dirty="0">
                <a:solidFill>
                  <a:schemeClr val="tx1"/>
                </a:solidFill>
                <a:effectLst/>
                <a:latin typeface="+mn-lt"/>
                <a:ea typeface="+mn-ea"/>
                <a:cs typeface="+mn-cs"/>
              </a:rPr>
              <a:t> 2D fizik bileşenini kullanarak oyun objesine fizik kurallarının etki eder hale getirilmesi ve yer çekimi kuvvetinin etkilerinin değiştirilmesi işlemlerini yapacağız.</a:t>
            </a:r>
          </a:p>
          <a:p>
            <a:r>
              <a:rPr lang="tr-TR" sz="1200" b="0" i="0" kern="1200" dirty="0">
                <a:solidFill>
                  <a:schemeClr val="tx1"/>
                </a:solidFill>
                <a:effectLst/>
                <a:latin typeface="+mn-lt"/>
                <a:ea typeface="+mn-ea"/>
                <a:cs typeface="+mn-cs"/>
              </a:rPr>
              <a:t>Bir oyunun kalitesinden bahsederken genelde fiziğinden bahsedilir. Çünkü oyun objelerimizde bizim de kullanacağımız bir takım fizik </a:t>
            </a:r>
            <a:r>
              <a:rPr lang="tr-TR" sz="1200" b="0" i="0" kern="1200" dirty="0" err="1">
                <a:solidFill>
                  <a:schemeClr val="tx1"/>
                </a:solidFill>
                <a:effectLst/>
                <a:latin typeface="+mn-lt"/>
                <a:ea typeface="+mn-ea"/>
                <a:cs typeface="+mn-cs"/>
              </a:rPr>
              <a:t>componentleri</a:t>
            </a:r>
            <a:r>
              <a:rPr lang="tr-TR" sz="1200" b="0" i="0" kern="1200" dirty="0">
                <a:solidFill>
                  <a:schemeClr val="tx1"/>
                </a:solidFill>
                <a:effectLst/>
                <a:latin typeface="+mn-lt"/>
                <a:ea typeface="+mn-ea"/>
                <a:cs typeface="+mn-cs"/>
              </a:rPr>
              <a:t> oyun objelerimize aynı gerçek hayatta olduğu gibi fizik kurallarını uygulamamızı sağlayacaktır. </a:t>
            </a:r>
          </a:p>
          <a:p>
            <a:r>
              <a:rPr lang="tr-TR" sz="1200" b="0" i="0" kern="1200" dirty="0" err="1">
                <a:solidFill>
                  <a:schemeClr val="tx1"/>
                </a:solidFill>
                <a:effectLst/>
                <a:latin typeface="+mn-lt"/>
                <a:ea typeface="+mn-ea"/>
                <a:cs typeface="+mn-cs"/>
              </a:rPr>
              <a:t>Unity</a:t>
            </a:r>
            <a:r>
              <a:rPr lang="tr-TR" sz="1200" b="0" i="0" kern="1200" dirty="0">
                <a:solidFill>
                  <a:schemeClr val="tx1"/>
                </a:solidFill>
                <a:effectLst/>
                <a:latin typeface="+mn-lt"/>
                <a:ea typeface="+mn-ea"/>
                <a:cs typeface="+mn-cs"/>
              </a:rPr>
              <a:t> ortamında kullanabileceğimiz hem 2 boyutlu hem 3 boyutlu ortamlar için hazırlanan bir takım fizik bileşenleri vardır. </a:t>
            </a:r>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48</a:t>
            </a:fld>
            <a:endParaRPr lang="tr-TR"/>
          </a:p>
        </p:txBody>
      </p:sp>
    </p:spTree>
    <p:extLst>
      <p:ext uri="{BB962C8B-B14F-4D97-AF65-F5344CB8AC3E}">
        <p14:creationId xmlns:p14="http://schemas.microsoft.com/office/powerpoint/2010/main" val="1448524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Unity</a:t>
            </a:r>
            <a:r>
              <a:rPr lang="tr-TR" dirty="0"/>
              <a:t> için oyun objemizin yani </a:t>
            </a:r>
            <a:r>
              <a:rPr lang="tr-TR" dirty="0" err="1"/>
              <a:t>sprite’mızın</a:t>
            </a:r>
            <a:r>
              <a:rPr lang="tr-TR" dirty="0"/>
              <a:t> tasarımının uzay gemisi olması görsellik </a:t>
            </a:r>
            <a:r>
              <a:rPr lang="tr-TR" dirty="0" err="1"/>
              <a:t>haicinde</a:t>
            </a:r>
            <a:r>
              <a:rPr lang="tr-TR" dirty="0"/>
              <a:t> hiçbir şey ifade etmez. Onun bir uzay gemisi gibi davranmasını adım adım bazen hazır </a:t>
            </a:r>
            <a:r>
              <a:rPr lang="tr-TR" dirty="0" err="1"/>
              <a:t>component’lar</a:t>
            </a:r>
            <a:r>
              <a:rPr lang="tr-TR" dirty="0"/>
              <a:t> ile bazen de kendi yazdığımız </a:t>
            </a:r>
            <a:r>
              <a:rPr lang="tr-TR" dirty="0" err="1"/>
              <a:t>Script’ler</a:t>
            </a:r>
            <a:r>
              <a:rPr lang="tr-TR" dirty="0"/>
              <a:t> ile biz sağlarız. </a:t>
            </a:r>
          </a:p>
          <a:p>
            <a:r>
              <a:rPr lang="tr-TR" dirty="0"/>
              <a:t>Farklı yönlerde objemize kuvvet uygulamamız gerekiyor ki hareket edebilsin. </a:t>
            </a:r>
          </a:p>
          <a:p>
            <a:r>
              <a:rPr lang="tr-TR" dirty="0"/>
              <a:t>Aynı bir uzay gemisi gibi düşünelim. Ateşleme sistemi sayesinde bir kuvvet oluşur ve uzay gemisi de bu kuvvetin yönünde hareket etmeye başlar. </a:t>
            </a:r>
          </a:p>
          <a:p>
            <a:r>
              <a:rPr lang="tr-TR" dirty="0"/>
              <a:t>Bunu sağlamak için hangi </a:t>
            </a:r>
            <a:r>
              <a:rPr lang="tr-TR" dirty="0" err="1"/>
              <a:t>Component’ı</a:t>
            </a:r>
            <a:r>
              <a:rPr lang="tr-TR" dirty="0"/>
              <a:t> kullanabiliriz. Bir dokümana bakalım.</a:t>
            </a:r>
          </a:p>
          <a:p>
            <a:r>
              <a:rPr lang="tr-TR" dirty="0"/>
              <a:t>Aradığımız Component oyunum 2 boyutlu olduğu için 2D menüsünün içinde ve bu yapacağımız işlem tamamıyla fizik ile ilgili, o yüzden </a:t>
            </a:r>
            <a:r>
              <a:rPr lang="tr-TR" dirty="0" err="1"/>
              <a:t>Physics</a:t>
            </a:r>
            <a:r>
              <a:rPr lang="tr-TR" dirty="0"/>
              <a:t> Reference 2D bölümüne bakalım.</a:t>
            </a: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Oyun dünyasında bir oyun objesine fizik kurallarını işletebilmemiz için ihtiyacımız olan Component </a:t>
            </a:r>
            <a:r>
              <a:rPr lang="tr-TR" dirty="0" err="1"/>
              <a:t>Rigidbody’dir</a:t>
            </a:r>
            <a:r>
              <a:rPr lang="tr-TR" dirty="0"/>
              <a:t>. </a:t>
            </a:r>
          </a:p>
          <a:p>
            <a:r>
              <a:rPr lang="tr-TR" dirty="0"/>
              <a:t>Bu bileşen birçok oyun motorunda da benzer isimlerle anılmaktadır. </a:t>
            </a: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Oyun objemize yani uzay gemimize artık fizik ekleyeceğiz. Hiyerarşi penceresinden ilgili (örnekte </a:t>
            </a:r>
            <a:r>
              <a:rPr lang="tr-TR" dirty="0" err="1"/>
              <a:t>UzayGemisi</a:t>
            </a:r>
            <a:r>
              <a:rPr lang="tr-TR" dirty="0"/>
              <a:t>) oyun objesi seçilir. </a:t>
            </a:r>
          </a:p>
          <a:p>
            <a:r>
              <a:rPr lang="tr-TR" dirty="0" err="1"/>
              <a:t>Inspector</a:t>
            </a:r>
            <a:r>
              <a:rPr lang="tr-TR" dirty="0"/>
              <a:t> penceresinden </a:t>
            </a:r>
            <a:r>
              <a:rPr lang="tr-TR" dirty="0" err="1"/>
              <a:t>Add</a:t>
            </a:r>
            <a:r>
              <a:rPr lang="tr-TR" dirty="0"/>
              <a:t> Component menüsünden </a:t>
            </a:r>
            <a:r>
              <a:rPr lang="tr-TR" dirty="0" err="1"/>
              <a:t>Physics</a:t>
            </a:r>
            <a:r>
              <a:rPr lang="tr-TR" dirty="0"/>
              <a:t> 2D seçeneği içerisindeki </a:t>
            </a:r>
            <a:r>
              <a:rPr lang="en-US" sz="1200" dirty="0" err="1">
                <a:sym typeface="Wingdings" panose="05000000000000000000" pitchFamily="2" charset="2"/>
              </a:rPr>
              <a:t>Rigidbody</a:t>
            </a:r>
            <a:r>
              <a:rPr lang="en-US" sz="1200" dirty="0"/>
              <a:t> </a:t>
            </a:r>
            <a:r>
              <a:rPr lang="tr-TR" sz="1200" dirty="0"/>
              <a:t>2D </a:t>
            </a:r>
            <a:r>
              <a:rPr lang="tr-TR" dirty="0"/>
              <a:t>seçilir.</a:t>
            </a:r>
          </a:p>
        </p:txBody>
      </p:sp>
      <p:sp>
        <p:nvSpPr>
          <p:cNvPr id="4" name="Slayt Numarası Yer Tutucusu 3"/>
          <p:cNvSpPr>
            <a:spLocks noGrp="1"/>
          </p:cNvSpPr>
          <p:nvPr>
            <p:ph type="sldNum" sz="quarter" idx="5"/>
          </p:nvPr>
        </p:nvSpPr>
        <p:spPr/>
        <p:txBody>
          <a:bodyPr/>
          <a:lstStyle/>
          <a:p>
            <a:fld id="{5084CF7C-6D0F-4451-A20C-415DA512E1FC}" type="slidenum">
              <a:rPr lang="tr-TR" smtClean="0"/>
              <a:t>49</a:t>
            </a:fld>
            <a:endParaRPr lang="tr-TR"/>
          </a:p>
        </p:txBody>
      </p:sp>
    </p:spTree>
    <p:extLst>
      <p:ext uri="{BB962C8B-B14F-4D97-AF65-F5344CB8AC3E}">
        <p14:creationId xmlns:p14="http://schemas.microsoft.com/office/powerpoint/2010/main" val="3032538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Klavyeden W tuşuna basarak ya da </a:t>
            </a:r>
            <a:r>
              <a:rPr lang="tr-TR" dirty="0" err="1"/>
              <a:t>Move</a:t>
            </a:r>
            <a:r>
              <a:rPr lang="tr-TR" dirty="0"/>
              <a:t> </a:t>
            </a:r>
            <a:r>
              <a:rPr lang="tr-TR" dirty="0" err="1"/>
              <a:t>Tool</a:t>
            </a:r>
            <a:r>
              <a:rPr lang="tr-TR" dirty="0"/>
              <a:t> düğmesine basarak objemizi yukarı doğru hareket ettirerek sahnenin yukarısına alırız.</a:t>
            </a:r>
          </a:p>
          <a:p>
            <a:r>
              <a:rPr lang="tr-TR" dirty="0"/>
              <a:t>Şimdi </a:t>
            </a:r>
            <a:r>
              <a:rPr lang="tr-TR" dirty="0" err="1"/>
              <a:t>Inspector</a:t>
            </a:r>
            <a:r>
              <a:rPr lang="tr-TR" dirty="0"/>
              <a:t> penceresinde bir kez daha bakarsak en altta en son eklediğimiz </a:t>
            </a:r>
            <a:r>
              <a:rPr lang="tr-TR" dirty="0" err="1"/>
              <a:t>Rigidbody</a:t>
            </a:r>
            <a:r>
              <a:rPr lang="tr-TR" dirty="0"/>
              <a:t> 2D bileşeni var.</a:t>
            </a:r>
          </a:p>
          <a:p>
            <a:r>
              <a:rPr lang="tr-TR" dirty="0" err="1"/>
              <a:t>Component’lerin</a:t>
            </a:r>
            <a:r>
              <a:rPr lang="tr-TR" dirty="0"/>
              <a:t> görsel olarak sıralamasını değiştirebiliriz. </a:t>
            </a:r>
            <a:r>
              <a:rPr lang="tr-TR" dirty="0" err="1"/>
              <a:t>Move</a:t>
            </a:r>
            <a:r>
              <a:rPr lang="tr-TR" dirty="0"/>
              <a:t> seçeneklerinden </a:t>
            </a:r>
            <a:r>
              <a:rPr lang="tr-TR" dirty="0" err="1"/>
              <a:t>Component’leri</a:t>
            </a:r>
            <a:r>
              <a:rPr lang="tr-TR" dirty="0"/>
              <a:t> yukarı ve aşağıya taşıyabiliriz.</a:t>
            </a:r>
          </a:p>
        </p:txBody>
      </p:sp>
      <p:sp>
        <p:nvSpPr>
          <p:cNvPr id="4" name="Slayt Numarası Yer Tutucusu 3"/>
          <p:cNvSpPr>
            <a:spLocks noGrp="1"/>
          </p:cNvSpPr>
          <p:nvPr>
            <p:ph type="sldNum" sz="quarter" idx="5"/>
          </p:nvPr>
        </p:nvSpPr>
        <p:spPr/>
        <p:txBody>
          <a:bodyPr/>
          <a:lstStyle/>
          <a:p>
            <a:fld id="{5084CF7C-6D0F-4451-A20C-415DA512E1FC}" type="slidenum">
              <a:rPr lang="tr-TR" smtClean="0"/>
              <a:t>50</a:t>
            </a:fld>
            <a:endParaRPr lang="tr-TR"/>
          </a:p>
        </p:txBody>
      </p:sp>
    </p:spTree>
    <p:extLst>
      <p:ext uri="{BB962C8B-B14F-4D97-AF65-F5344CB8AC3E}">
        <p14:creationId xmlns:p14="http://schemas.microsoft.com/office/powerpoint/2010/main" val="1522184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Burada bir kuvvet devreye giriyor. O kuvvet ise yerçekimi. Oyunumuz her ne kadar 2 boyutlu olsa da gerçek dünyadan birtakım fizik kurallarını barındırıyor.</a:t>
            </a:r>
          </a:p>
          <a:p>
            <a:r>
              <a:rPr lang="tr-TR" dirty="0" err="1"/>
              <a:t>Rigidbody</a:t>
            </a:r>
            <a:r>
              <a:rPr lang="tr-TR" dirty="0"/>
              <a:t> 2D isimli fizik bileşenini uzaygemisi isimli oyun objemize ekleyince bu kurallar hissedilmeye başlandı.</a:t>
            </a:r>
          </a:p>
        </p:txBody>
      </p:sp>
      <p:sp>
        <p:nvSpPr>
          <p:cNvPr id="4" name="Slayt Numarası Yer Tutucusu 3"/>
          <p:cNvSpPr>
            <a:spLocks noGrp="1"/>
          </p:cNvSpPr>
          <p:nvPr>
            <p:ph type="sldNum" sz="quarter" idx="5"/>
          </p:nvPr>
        </p:nvSpPr>
        <p:spPr/>
        <p:txBody>
          <a:bodyPr/>
          <a:lstStyle/>
          <a:p>
            <a:fld id="{5084CF7C-6D0F-4451-A20C-415DA512E1FC}" type="slidenum">
              <a:rPr lang="tr-TR" smtClean="0"/>
              <a:t>51</a:t>
            </a:fld>
            <a:endParaRPr lang="tr-TR"/>
          </a:p>
        </p:txBody>
      </p:sp>
    </p:spTree>
    <p:extLst>
      <p:ext uri="{BB962C8B-B14F-4D97-AF65-F5344CB8AC3E}">
        <p14:creationId xmlns:p14="http://schemas.microsoft.com/office/powerpoint/2010/main" val="3813096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Fizik ayarları seçeneğinden oyunumuzdaki yer çekimini sıfıra indireceğiz.</a:t>
            </a:r>
          </a:p>
        </p:txBody>
      </p:sp>
      <p:sp>
        <p:nvSpPr>
          <p:cNvPr id="4" name="Slayt Numarası Yer Tutucusu 3"/>
          <p:cNvSpPr>
            <a:spLocks noGrp="1"/>
          </p:cNvSpPr>
          <p:nvPr>
            <p:ph type="sldNum" sz="quarter" idx="5"/>
          </p:nvPr>
        </p:nvSpPr>
        <p:spPr/>
        <p:txBody>
          <a:bodyPr/>
          <a:lstStyle/>
          <a:p>
            <a:fld id="{5084CF7C-6D0F-4451-A20C-415DA512E1FC}" type="slidenum">
              <a:rPr lang="tr-TR" smtClean="0"/>
              <a:t>52</a:t>
            </a:fld>
            <a:endParaRPr lang="tr-TR"/>
          </a:p>
        </p:txBody>
      </p:sp>
    </p:spTree>
    <p:extLst>
      <p:ext uri="{BB962C8B-B14F-4D97-AF65-F5344CB8AC3E}">
        <p14:creationId xmlns:p14="http://schemas.microsoft.com/office/powerpoint/2010/main" val="3556100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Bunun için </a:t>
            </a:r>
            <a:r>
              <a:rPr lang="tr-TR" dirty="0" err="1"/>
              <a:t>Edit</a:t>
            </a:r>
            <a:r>
              <a:rPr lang="tr-TR" dirty="0"/>
              <a:t> menüsünden Project </a:t>
            </a:r>
            <a:r>
              <a:rPr lang="tr-TR" dirty="0" err="1"/>
              <a:t>Settings</a:t>
            </a:r>
            <a:r>
              <a:rPr lang="tr-TR" dirty="0"/>
              <a:t> seçilir.</a:t>
            </a:r>
          </a:p>
        </p:txBody>
      </p:sp>
      <p:sp>
        <p:nvSpPr>
          <p:cNvPr id="4" name="Slayt Numarası Yer Tutucusu 3"/>
          <p:cNvSpPr>
            <a:spLocks noGrp="1"/>
          </p:cNvSpPr>
          <p:nvPr>
            <p:ph type="sldNum" sz="quarter" idx="5"/>
          </p:nvPr>
        </p:nvSpPr>
        <p:spPr/>
        <p:txBody>
          <a:bodyPr/>
          <a:lstStyle/>
          <a:p>
            <a:fld id="{024741AF-86D5-4A8F-9159-8018EF50964B}" type="slidenum">
              <a:rPr lang="tr-TR" smtClean="0"/>
              <a:t>53</a:t>
            </a:fld>
            <a:endParaRPr lang="tr-TR"/>
          </a:p>
        </p:txBody>
      </p:sp>
    </p:spTree>
    <p:extLst>
      <p:ext uri="{BB962C8B-B14F-4D97-AF65-F5344CB8AC3E}">
        <p14:creationId xmlns:p14="http://schemas.microsoft.com/office/powerpoint/2010/main" val="2747254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Sol taraftan </a:t>
            </a:r>
            <a:r>
              <a:rPr lang="tr-TR" dirty="0" err="1"/>
              <a:t>Physics</a:t>
            </a:r>
            <a:r>
              <a:rPr lang="tr-TR" dirty="0"/>
              <a:t> 2D seçiyorum. </a:t>
            </a:r>
            <a:r>
              <a:rPr lang="tr-TR" dirty="0" err="1"/>
              <a:t>Gravity</a:t>
            </a:r>
            <a:r>
              <a:rPr lang="tr-TR" dirty="0"/>
              <a:t> seçeneğinin X değeri 0, Y değeri -9.81</a:t>
            </a:r>
          </a:p>
          <a:p>
            <a:r>
              <a:rPr lang="tr-TR" dirty="0"/>
              <a:t>Yerçekimi sabiti </a:t>
            </a:r>
            <a:r>
              <a:rPr lang="tr-TR" dirty="0">
                <a:sym typeface="Wingdings" panose="05000000000000000000" pitchFamily="2" charset="2"/>
              </a:rPr>
              <a:t> -9.81</a:t>
            </a:r>
            <a:r>
              <a:rPr lang="tr-TR" dirty="0"/>
              <a:t> Aynı kural oyun  motorunda da yer alıyor.</a:t>
            </a:r>
          </a:p>
          <a:p>
            <a:r>
              <a:rPr lang="tr-TR" dirty="0"/>
              <a:t>Bu değeri 0 yaptığımızda oyun motoruna artık Y ekseninde yani yere dik olan eksende herhangi bir çekim kuvveti uygulama diyoruz.</a:t>
            </a:r>
          </a:p>
          <a:p>
            <a:r>
              <a:rPr lang="tr-TR" dirty="0"/>
              <a:t>Play tuşuna tekrar bastığımız uzay gemimiz artık hareket etmez.</a:t>
            </a:r>
          </a:p>
        </p:txBody>
      </p:sp>
      <p:sp>
        <p:nvSpPr>
          <p:cNvPr id="4" name="Slayt Numarası Yer Tutucusu 3"/>
          <p:cNvSpPr>
            <a:spLocks noGrp="1"/>
          </p:cNvSpPr>
          <p:nvPr>
            <p:ph type="sldNum" sz="quarter" idx="5"/>
          </p:nvPr>
        </p:nvSpPr>
        <p:spPr/>
        <p:txBody>
          <a:bodyPr/>
          <a:lstStyle/>
          <a:p>
            <a:fld id="{5084CF7C-6D0F-4451-A20C-415DA512E1FC}" type="slidenum">
              <a:rPr lang="tr-TR" smtClean="0"/>
              <a:t>54</a:t>
            </a:fld>
            <a:endParaRPr lang="tr-TR"/>
          </a:p>
        </p:txBody>
      </p:sp>
    </p:spTree>
    <p:extLst>
      <p:ext uri="{BB962C8B-B14F-4D97-AF65-F5344CB8AC3E}">
        <p14:creationId xmlns:p14="http://schemas.microsoft.com/office/powerpoint/2010/main" val="3216123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a:solidFill>
                  <a:schemeClr val="tx1"/>
                </a:solidFill>
                <a:effectLst/>
                <a:latin typeface="+mn-lt"/>
                <a:ea typeface="+mn-ea"/>
                <a:cs typeface="+mn-cs"/>
              </a:rPr>
              <a:t>Bu bölümde sabit bir kuvvet ile </a:t>
            </a:r>
            <a:r>
              <a:rPr lang="tr-TR" sz="1200" b="0" i="0" kern="1200" dirty="0" err="1">
                <a:solidFill>
                  <a:schemeClr val="tx1"/>
                </a:solidFill>
                <a:effectLst/>
                <a:latin typeface="+mn-lt"/>
                <a:ea typeface="+mn-ea"/>
                <a:cs typeface="+mn-cs"/>
              </a:rPr>
              <a:t>Unity</a:t>
            </a:r>
            <a:r>
              <a:rPr lang="tr-TR" sz="1200" b="0" i="0" kern="1200" dirty="0">
                <a:solidFill>
                  <a:schemeClr val="tx1"/>
                </a:solidFill>
                <a:effectLst/>
                <a:latin typeface="+mn-lt"/>
                <a:ea typeface="+mn-ea"/>
                <a:cs typeface="+mn-cs"/>
              </a:rPr>
              <a:t> fizik motorunu kullanarak oyun objelerinin sahnede </a:t>
            </a:r>
            <a:r>
              <a:rPr lang="tr-TR" sz="1200" b="0" i="0" kern="1200" dirty="0" err="1">
                <a:solidFill>
                  <a:schemeClr val="tx1"/>
                </a:solidFill>
                <a:effectLst/>
                <a:latin typeface="+mn-lt"/>
                <a:ea typeface="+mn-ea"/>
                <a:cs typeface="+mn-cs"/>
              </a:rPr>
              <a:t>vektörel</a:t>
            </a:r>
            <a:r>
              <a:rPr lang="tr-TR" sz="1200" b="0" i="0" kern="1200" dirty="0">
                <a:solidFill>
                  <a:schemeClr val="tx1"/>
                </a:solidFill>
                <a:effectLst/>
                <a:latin typeface="+mn-lt"/>
                <a:ea typeface="+mn-ea"/>
                <a:cs typeface="+mn-cs"/>
              </a:rPr>
              <a:t> olarak hareket etmelerini sağlayacağız.</a:t>
            </a:r>
          </a:p>
          <a:p>
            <a:endParaRPr lang="tr-TR" dirty="0"/>
          </a:p>
          <a:p>
            <a:r>
              <a:rPr lang="tr-TR" dirty="0"/>
              <a:t>Uzay gemimize etki edecek kuvveti kendimiz kontrol edeceğiz. </a:t>
            </a:r>
          </a:p>
        </p:txBody>
      </p:sp>
      <p:sp>
        <p:nvSpPr>
          <p:cNvPr id="4" name="Slayt Numarası Yer Tutucusu 3"/>
          <p:cNvSpPr>
            <a:spLocks noGrp="1"/>
          </p:cNvSpPr>
          <p:nvPr>
            <p:ph type="sldNum" sz="quarter" idx="5"/>
          </p:nvPr>
        </p:nvSpPr>
        <p:spPr/>
        <p:txBody>
          <a:bodyPr/>
          <a:lstStyle/>
          <a:p>
            <a:fld id="{5084CF7C-6D0F-4451-A20C-415DA512E1FC}" type="slidenum">
              <a:rPr lang="tr-TR" smtClean="0"/>
              <a:t>55</a:t>
            </a:fld>
            <a:endParaRPr lang="tr-TR"/>
          </a:p>
        </p:txBody>
      </p:sp>
    </p:spTree>
    <p:extLst>
      <p:ext uri="{BB962C8B-B14F-4D97-AF65-F5344CB8AC3E}">
        <p14:creationId xmlns:p14="http://schemas.microsoft.com/office/powerpoint/2010/main" val="72489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4</a:t>
            </a:fld>
            <a:endParaRPr lang="tr-TR"/>
          </a:p>
        </p:txBody>
      </p:sp>
    </p:spTree>
    <p:extLst>
      <p:ext uri="{BB962C8B-B14F-4D97-AF65-F5344CB8AC3E}">
        <p14:creationId xmlns:p14="http://schemas.microsoft.com/office/powerpoint/2010/main" val="2619268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Public</a:t>
            </a:r>
            <a:r>
              <a:rPr lang="tr-TR" dirty="0"/>
              <a:t> </a:t>
            </a:r>
            <a:r>
              <a:rPr lang="tr-TR" dirty="0" err="1"/>
              <a:t>metodları</a:t>
            </a:r>
            <a:r>
              <a:rPr lang="tr-TR" dirty="0"/>
              <a:t> dışarıdan erişime açmış oluruz. Yani bu metoda dışarıdan erişebilmemiz için metodun </a:t>
            </a:r>
            <a:r>
              <a:rPr lang="tr-TR" dirty="0" err="1"/>
              <a:t>Public</a:t>
            </a:r>
            <a:r>
              <a:rPr lang="tr-TR" dirty="0"/>
              <a:t> olması gerekiyor.</a:t>
            </a:r>
          </a:p>
          <a:p>
            <a:r>
              <a:rPr lang="tr-TR" dirty="0"/>
              <a:t>Scripting API</a:t>
            </a:r>
            <a:r>
              <a:rPr lang="tr-TR" dirty="0">
                <a:sym typeface="Wingdings" panose="05000000000000000000" pitchFamily="2" charset="2"/>
              </a:rPr>
              <a:t> </a:t>
            </a:r>
            <a:r>
              <a:rPr lang="tr-TR" dirty="0" err="1"/>
              <a:t>Rigidbody</a:t>
            </a:r>
            <a:r>
              <a:rPr lang="tr-TR" dirty="0"/>
              <a:t> 2D içerisinde </a:t>
            </a:r>
            <a:r>
              <a:rPr lang="tr-TR" dirty="0" err="1"/>
              <a:t>Public</a:t>
            </a:r>
            <a:r>
              <a:rPr lang="tr-TR" dirty="0"/>
              <a:t> </a:t>
            </a:r>
            <a:r>
              <a:rPr lang="tr-TR" dirty="0" err="1"/>
              <a:t>Methods</a:t>
            </a:r>
            <a:r>
              <a:rPr lang="tr-TR" dirty="0"/>
              <a:t> kısmına bakalım.</a:t>
            </a:r>
          </a:p>
          <a:p>
            <a:r>
              <a:rPr lang="tr-TR" dirty="0" err="1"/>
              <a:t>AddForce</a:t>
            </a:r>
            <a:r>
              <a:rPr lang="tr-TR" dirty="0"/>
              <a:t> metoduna ihtiyacımız var. </a:t>
            </a:r>
          </a:p>
          <a:p>
            <a:endParaRPr lang="tr-TR" dirty="0"/>
          </a:p>
          <a:p>
            <a:r>
              <a:rPr lang="tr-TR" dirty="0"/>
              <a:t>Force yani Vektörün türü Vector2 ve </a:t>
            </a:r>
            <a:r>
              <a:rPr lang="tr-TR" dirty="0" err="1"/>
              <a:t>modun</a:t>
            </a:r>
            <a:r>
              <a:rPr lang="tr-TR" dirty="0"/>
              <a:t> türü de ForceMode2D türünde.</a:t>
            </a:r>
          </a:p>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57</a:t>
            </a:fld>
            <a:endParaRPr lang="tr-TR"/>
          </a:p>
        </p:txBody>
      </p:sp>
    </p:spTree>
    <p:extLst>
      <p:ext uri="{BB962C8B-B14F-4D97-AF65-F5344CB8AC3E}">
        <p14:creationId xmlns:p14="http://schemas.microsoft.com/office/powerpoint/2010/main" val="163047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58</a:t>
            </a:fld>
            <a:endParaRPr lang="tr-TR"/>
          </a:p>
        </p:txBody>
      </p:sp>
    </p:spTree>
    <p:extLst>
      <p:ext uri="{BB962C8B-B14F-4D97-AF65-F5344CB8AC3E}">
        <p14:creationId xmlns:p14="http://schemas.microsoft.com/office/powerpoint/2010/main" val="3356459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hlinkClick r:id="rId3"/>
              </a:rPr>
              <a:t>https://gelecegiyazanlar.turkcell.com.tr/konu/unity/egitim/unity-201/egzersiz-0</a:t>
            </a:r>
            <a:endParaRPr lang="tr-TR" dirty="0"/>
          </a:p>
          <a:p>
            <a:r>
              <a:rPr lang="tr-TR" dirty="0"/>
              <a:t>Egzersiz</a:t>
            </a:r>
          </a:p>
          <a:p>
            <a:r>
              <a:rPr lang="tr-TR" dirty="0" err="1"/>
              <a:t>Devam:Çarpışma</a:t>
            </a:r>
            <a:r>
              <a:rPr lang="tr-TR" dirty="0"/>
              <a:t> Algılama</a:t>
            </a:r>
          </a:p>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59</a:t>
            </a:fld>
            <a:endParaRPr lang="tr-TR"/>
          </a:p>
        </p:txBody>
      </p:sp>
    </p:spTree>
    <p:extLst>
      <p:ext uri="{BB962C8B-B14F-4D97-AF65-F5344CB8AC3E}">
        <p14:creationId xmlns:p14="http://schemas.microsoft.com/office/powerpoint/2010/main" val="2632178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8</a:t>
            </a:fld>
            <a:endParaRPr lang="tr-TR"/>
          </a:p>
        </p:txBody>
      </p:sp>
    </p:spTree>
    <p:extLst>
      <p:ext uri="{BB962C8B-B14F-4D97-AF65-F5344CB8AC3E}">
        <p14:creationId xmlns:p14="http://schemas.microsoft.com/office/powerpoint/2010/main" val="32597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dirty="0"/>
              <a:t>Oyun objelerinde bir takım sesler olduğunda örneğin uzay gemisi ateş ettiği zaman bu seslerin bir yerden dinleniyor olması lazım.</a:t>
            </a:r>
          </a:p>
        </p:txBody>
      </p:sp>
      <p:sp>
        <p:nvSpPr>
          <p:cNvPr id="4" name="Slayt Numarası Yer Tutucusu 3"/>
          <p:cNvSpPr>
            <a:spLocks noGrp="1"/>
          </p:cNvSpPr>
          <p:nvPr>
            <p:ph type="sldNum" sz="quarter" idx="5"/>
          </p:nvPr>
        </p:nvSpPr>
        <p:spPr/>
        <p:txBody>
          <a:bodyPr/>
          <a:lstStyle/>
          <a:p>
            <a:fld id="{5084CF7C-6D0F-4451-A20C-415DA512E1FC}" type="slidenum">
              <a:rPr lang="tr-TR" smtClean="0"/>
              <a:t>10</a:t>
            </a:fld>
            <a:endParaRPr lang="tr-TR"/>
          </a:p>
        </p:txBody>
      </p:sp>
    </p:spTree>
    <p:extLst>
      <p:ext uri="{BB962C8B-B14F-4D97-AF65-F5344CB8AC3E}">
        <p14:creationId xmlns:p14="http://schemas.microsoft.com/office/powerpoint/2010/main" val="796494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14</a:t>
            </a:fld>
            <a:endParaRPr lang="tr-TR"/>
          </a:p>
        </p:txBody>
      </p:sp>
    </p:spTree>
    <p:extLst>
      <p:ext uri="{BB962C8B-B14F-4D97-AF65-F5344CB8AC3E}">
        <p14:creationId xmlns:p14="http://schemas.microsoft.com/office/powerpoint/2010/main" val="3637739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15</a:t>
            </a:fld>
            <a:endParaRPr lang="tr-TR"/>
          </a:p>
        </p:txBody>
      </p:sp>
    </p:spTree>
    <p:extLst>
      <p:ext uri="{BB962C8B-B14F-4D97-AF65-F5344CB8AC3E}">
        <p14:creationId xmlns:p14="http://schemas.microsoft.com/office/powerpoint/2010/main" val="4160265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084CF7C-6D0F-4451-A20C-415DA512E1FC}" type="slidenum">
              <a:rPr lang="tr-TR" smtClean="0"/>
              <a:t>16</a:t>
            </a:fld>
            <a:endParaRPr lang="tr-TR"/>
          </a:p>
        </p:txBody>
      </p:sp>
    </p:spTree>
    <p:extLst>
      <p:ext uri="{BB962C8B-B14F-4D97-AF65-F5344CB8AC3E}">
        <p14:creationId xmlns:p14="http://schemas.microsoft.com/office/powerpoint/2010/main" val="3713404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13D59F-3A96-458C-A24D-4A67D0490611}"/>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69893F3-5780-4EFC-A160-111874072B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064A19A1-F0DD-45B2-8630-80F893A5043D}"/>
              </a:ext>
            </a:extLst>
          </p:cNvPr>
          <p:cNvSpPr>
            <a:spLocks noGrp="1"/>
          </p:cNvSpPr>
          <p:nvPr>
            <p:ph type="dt" sz="half" idx="10"/>
          </p:nvPr>
        </p:nvSpPr>
        <p:spPr/>
        <p:txBody>
          <a:bodyPr/>
          <a:lstStyle/>
          <a:p>
            <a:fld id="{B693ECCD-C812-4D96-B347-B135C8B2EC58}" type="datetimeFigureOut">
              <a:rPr lang="tr-TR" smtClean="0"/>
              <a:t>10.04.2020</a:t>
            </a:fld>
            <a:endParaRPr lang="tr-TR"/>
          </a:p>
        </p:txBody>
      </p:sp>
      <p:sp>
        <p:nvSpPr>
          <p:cNvPr id="5" name="Alt Bilgi Yer Tutucusu 4">
            <a:extLst>
              <a:ext uri="{FF2B5EF4-FFF2-40B4-BE49-F238E27FC236}">
                <a16:creationId xmlns:a16="http://schemas.microsoft.com/office/drawing/2014/main" id="{422987B8-C777-40ED-BF74-D21318C3F43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544C2D-AAB2-417E-A8FF-8BDD2D227A88}"/>
              </a:ext>
            </a:extLst>
          </p:cNvPr>
          <p:cNvSpPr>
            <a:spLocks noGrp="1"/>
          </p:cNvSpPr>
          <p:nvPr>
            <p:ph type="sldNum" sz="quarter" idx="12"/>
          </p:nvPr>
        </p:nvSpPr>
        <p:spPr/>
        <p:txBody>
          <a:bodyPr/>
          <a:lstStyle/>
          <a:p>
            <a:fld id="{F94C8537-9921-4C26-AE53-D2E996A35AE6}" type="slidenum">
              <a:rPr lang="tr-TR" smtClean="0"/>
              <a:t>‹#›</a:t>
            </a:fld>
            <a:endParaRPr lang="tr-TR"/>
          </a:p>
        </p:txBody>
      </p:sp>
    </p:spTree>
    <p:extLst>
      <p:ext uri="{BB962C8B-B14F-4D97-AF65-F5344CB8AC3E}">
        <p14:creationId xmlns:p14="http://schemas.microsoft.com/office/powerpoint/2010/main" val="62747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79DFF0-459D-4400-9C19-6E629766B460}"/>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64932EE1-0FBE-49DC-810F-421D33EEF4F2}"/>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C51218E-78AD-44F0-BC9A-D66FE2B9731A}"/>
              </a:ext>
            </a:extLst>
          </p:cNvPr>
          <p:cNvSpPr>
            <a:spLocks noGrp="1"/>
          </p:cNvSpPr>
          <p:nvPr>
            <p:ph type="dt" sz="half" idx="10"/>
          </p:nvPr>
        </p:nvSpPr>
        <p:spPr/>
        <p:txBody>
          <a:bodyPr/>
          <a:lstStyle/>
          <a:p>
            <a:fld id="{B693ECCD-C812-4D96-B347-B135C8B2EC58}" type="datetimeFigureOut">
              <a:rPr lang="tr-TR" smtClean="0"/>
              <a:t>10.04.2020</a:t>
            </a:fld>
            <a:endParaRPr lang="tr-TR"/>
          </a:p>
        </p:txBody>
      </p:sp>
      <p:sp>
        <p:nvSpPr>
          <p:cNvPr id="5" name="Alt Bilgi Yer Tutucusu 4">
            <a:extLst>
              <a:ext uri="{FF2B5EF4-FFF2-40B4-BE49-F238E27FC236}">
                <a16:creationId xmlns:a16="http://schemas.microsoft.com/office/drawing/2014/main" id="{4EB10BC1-6008-4A30-96CE-8E7A3CA5FAC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3AE6C56-DABC-44C2-A44C-6A79A4AB0DD6}"/>
              </a:ext>
            </a:extLst>
          </p:cNvPr>
          <p:cNvSpPr>
            <a:spLocks noGrp="1"/>
          </p:cNvSpPr>
          <p:nvPr>
            <p:ph type="sldNum" sz="quarter" idx="12"/>
          </p:nvPr>
        </p:nvSpPr>
        <p:spPr/>
        <p:txBody>
          <a:bodyPr/>
          <a:lstStyle/>
          <a:p>
            <a:fld id="{F94C8537-9921-4C26-AE53-D2E996A35AE6}" type="slidenum">
              <a:rPr lang="tr-TR" smtClean="0"/>
              <a:t>‹#›</a:t>
            </a:fld>
            <a:endParaRPr lang="tr-TR"/>
          </a:p>
        </p:txBody>
      </p:sp>
    </p:spTree>
    <p:extLst>
      <p:ext uri="{BB962C8B-B14F-4D97-AF65-F5344CB8AC3E}">
        <p14:creationId xmlns:p14="http://schemas.microsoft.com/office/powerpoint/2010/main" val="37655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C0EA335-5D99-4951-9F1B-4072EA4EDA51}"/>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D21610F6-1907-4A77-8159-E395E6F58FAE}"/>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CD3B9C6-AAB4-4385-A4F7-C680E15818CC}"/>
              </a:ext>
            </a:extLst>
          </p:cNvPr>
          <p:cNvSpPr>
            <a:spLocks noGrp="1"/>
          </p:cNvSpPr>
          <p:nvPr>
            <p:ph type="dt" sz="half" idx="10"/>
          </p:nvPr>
        </p:nvSpPr>
        <p:spPr/>
        <p:txBody>
          <a:bodyPr/>
          <a:lstStyle/>
          <a:p>
            <a:fld id="{B693ECCD-C812-4D96-B347-B135C8B2EC58}" type="datetimeFigureOut">
              <a:rPr lang="tr-TR" smtClean="0"/>
              <a:t>10.04.2020</a:t>
            </a:fld>
            <a:endParaRPr lang="tr-TR"/>
          </a:p>
        </p:txBody>
      </p:sp>
      <p:sp>
        <p:nvSpPr>
          <p:cNvPr id="5" name="Alt Bilgi Yer Tutucusu 4">
            <a:extLst>
              <a:ext uri="{FF2B5EF4-FFF2-40B4-BE49-F238E27FC236}">
                <a16:creationId xmlns:a16="http://schemas.microsoft.com/office/drawing/2014/main" id="{AF9199AE-7413-489E-A25B-F386D558DF8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95E8F66-0CE3-4273-A285-F4E9F29C3243}"/>
              </a:ext>
            </a:extLst>
          </p:cNvPr>
          <p:cNvSpPr>
            <a:spLocks noGrp="1"/>
          </p:cNvSpPr>
          <p:nvPr>
            <p:ph type="sldNum" sz="quarter" idx="12"/>
          </p:nvPr>
        </p:nvSpPr>
        <p:spPr/>
        <p:txBody>
          <a:bodyPr/>
          <a:lstStyle/>
          <a:p>
            <a:fld id="{F94C8537-9921-4C26-AE53-D2E996A35AE6}" type="slidenum">
              <a:rPr lang="tr-TR" smtClean="0"/>
              <a:t>‹#›</a:t>
            </a:fld>
            <a:endParaRPr lang="tr-TR"/>
          </a:p>
        </p:txBody>
      </p:sp>
    </p:spTree>
    <p:extLst>
      <p:ext uri="{BB962C8B-B14F-4D97-AF65-F5344CB8AC3E}">
        <p14:creationId xmlns:p14="http://schemas.microsoft.com/office/powerpoint/2010/main" val="2722270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BAEF82-84D7-4402-B2D5-3DEC6F0A941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92A0E12-ABFB-4C4C-B9E7-B7E21ECB7F74}"/>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DDFCF5F-3762-4AA0-A851-090453B341C4}"/>
              </a:ext>
            </a:extLst>
          </p:cNvPr>
          <p:cNvSpPr>
            <a:spLocks noGrp="1"/>
          </p:cNvSpPr>
          <p:nvPr>
            <p:ph type="dt" sz="half" idx="10"/>
          </p:nvPr>
        </p:nvSpPr>
        <p:spPr/>
        <p:txBody>
          <a:bodyPr/>
          <a:lstStyle/>
          <a:p>
            <a:fld id="{B693ECCD-C812-4D96-B347-B135C8B2EC58}" type="datetimeFigureOut">
              <a:rPr lang="tr-TR" smtClean="0"/>
              <a:t>10.04.2020</a:t>
            </a:fld>
            <a:endParaRPr lang="tr-TR"/>
          </a:p>
        </p:txBody>
      </p:sp>
      <p:sp>
        <p:nvSpPr>
          <p:cNvPr id="5" name="Alt Bilgi Yer Tutucusu 4">
            <a:extLst>
              <a:ext uri="{FF2B5EF4-FFF2-40B4-BE49-F238E27FC236}">
                <a16:creationId xmlns:a16="http://schemas.microsoft.com/office/drawing/2014/main" id="{B5CED89E-1101-4435-B4E3-5631E465CB5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0B3CD61-1BBF-40A0-8DE6-F84EF2D89B4D}"/>
              </a:ext>
            </a:extLst>
          </p:cNvPr>
          <p:cNvSpPr>
            <a:spLocks noGrp="1"/>
          </p:cNvSpPr>
          <p:nvPr>
            <p:ph type="sldNum" sz="quarter" idx="12"/>
          </p:nvPr>
        </p:nvSpPr>
        <p:spPr/>
        <p:txBody>
          <a:bodyPr/>
          <a:lstStyle/>
          <a:p>
            <a:fld id="{F94C8537-9921-4C26-AE53-D2E996A35AE6}" type="slidenum">
              <a:rPr lang="tr-TR" smtClean="0"/>
              <a:t>‹#›</a:t>
            </a:fld>
            <a:endParaRPr lang="tr-TR"/>
          </a:p>
        </p:txBody>
      </p:sp>
    </p:spTree>
    <p:extLst>
      <p:ext uri="{BB962C8B-B14F-4D97-AF65-F5344CB8AC3E}">
        <p14:creationId xmlns:p14="http://schemas.microsoft.com/office/powerpoint/2010/main" val="785494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0C884D-A7F8-4CB5-B9F7-1D80C1721650}"/>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A7755D1E-027B-4904-A736-8F3A4ED65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303CC55D-9F9D-43DD-A499-2286EB7D3725}"/>
              </a:ext>
            </a:extLst>
          </p:cNvPr>
          <p:cNvSpPr>
            <a:spLocks noGrp="1"/>
          </p:cNvSpPr>
          <p:nvPr>
            <p:ph type="dt" sz="half" idx="10"/>
          </p:nvPr>
        </p:nvSpPr>
        <p:spPr/>
        <p:txBody>
          <a:bodyPr/>
          <a:lstStyle/>
          <a:p>
            <a:fld id="{B693ECCD-C812-4D96-B347-B135C8B2EC58}" type="datetimeFigureOut">
              <a:rPr lang="tr-TR" smtClean="0"/>
              <a:t>10.04.2020</a:t>
            </a:fld>
            <a:endParaRPr lang="tr-TR"/>
          </a:p>
        </p:txBody>
      </p:sp>
      <p:sp>
        <p:nvSpPr>
          <p:cNvPr id="5" name="Alt Bilgi Yer Tutucusu 4">
            <a:extLst>
              <a:ext uri="{FF2B5EF4-FFF2-40B4-BE49-F238E27FC236}">
                <a16:creationId xmlns:a16="http://schemas.microsoft.com/office/drawing/2014/main" id="{22CFCF78-EE11-420F-8888-DEC988382E5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59BA6B8-210C-421B-A662-1DB85D83F0D0}"/>
              </a:ext>
            </a:extLst>
          </p:cNvPr>
          <p:cNvSpPr>
            <a:spLocks noGrp="1"/>
          </p:cNvSpPr>
          <p:nvPr>
            <p:ph type="sldNum" sz="quarter" idx="12"/>
          </p:nvPr>
        </p:nvSpPr>
        <p:spPr/>
        <p:txBody>
          <a:bodyPr/>
          <a:lstStyle/>
          <a:p>
            <a:fld id="{F94C8537-9921-4C26-AE53-D2E996A35AE6}" type="slidenum">
              <a:rPr lang="tr-TR" smtClean="0"/>
              <a:t>‹#›</a:t>
            </a:fld>
            <a:endParaRPr lang="tr-TR"/>
          </a:p>
        </p:txBody>
      </p:sp>
    </p:spTree>
    <p:extLst>
      <p:ext uri="{BB962C8B-B14F-4D97-AF65-F5344CB8AC3E}">
        <p14:creationId xmlns:p14="http://schemas.microsoft.com/office/powerpoint/2010/main" val="3084170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1F9116-29BC-49DF-B740-314F8EE3F299}"/>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305FC6C-CC4C-4799-99FB-C07367414FF3}"/>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02496F74-8F8F-40FE-A93C-0F770F784A31}"/>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2E499E80-D846-4301-867A-8D0E6A0D316D}"/>
              </a:ext>
            </a:extLst>
          </p:cNvPr>
          <p:cNvSpPr>
            <a:spLocks noGrp="1"/>
          </p:cNvSpPr>
          <p:nvPr>
            <p:ph type="dt" sz="half" idx="10"/>
          </p:nvPr>
        </p:nvSpPr>
        <p:spPr/>
        <p:txBody>
          <a:bodyPr/>
          <a:lstStyle/>
          <a:p>
            <a:fld id="{B693ECCD-C812-4D96-B347-B135C8B2EC58}" type="datetimeFigureOut">
              <a:rPr lang="tr-TR" smtClean="0"/>
              <a:t>10.04.2020</a:t>
            </a:fld>
            <a:endParaRPr lang="tr-TR"/>
          </a:p>
        </p:txBody>
      </p:sp>
      <p:sp>
        <p:nvSpPr>
          <p:cNvPr id="6" name="Alt Bilgi Yer Tutucusu 5">
            <a:extLst>
              <a:ext uri="{FF2B5EF4-FFF2-40B4-BE49-F238E27FC236}">
                <a16:creationId xmlns:a16="http://schemas.microsoft.com/office/drawing/2014/main" id="{31E54692-C997-4DE5-8869-0727092B091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462EA57B-2334-4553-A0D9-C3F6D58C377F}"/>
              </a:ext>
            </a:extLst>
          </p:cNvPr>
          <p:cNvSpPr>
            <a:spLocks noGrp="1"/>
          </p:cNvSpPr>
          <p:nvPr>
            <p:ph type="sldNum" sz="quarter" idx="12"/>
          </p:nvPr>
        </p:nvSpPr>
        <p:spPr/>
        <p:txBody>
          <a:bodyPr/>
          <a:lstStyle/>
          <a:p>
            <a:fld id="{F94C8537-9921-4C26-AE53-D2E996A35AE6}" type="slidenum">
              <a:rPr lang="tr-TR" smtClean="0"/>
              <a:t>‹#›</a:t>
            </a:fld>
            <a:endParaRPr lang="tr-TR"/>
          </a:p>
        </p:txBody>
      </p:sp>
    </p:spTree>
    <p:extLst>
      <p:ext uri="{BB962C8B-B14F-4D97-AF65-F5344CB8AC3E}">
        <p14:creationId xmlns:p14="http://schemas.microsoft.com/office/powerpoint/2010/main" val="481478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133B47-5949-4172-A9D3-26396870ED3B}"/>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0B36BC7-9678-4557-90CD-F7449C76F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0181122-3481-4CCA-85A0-95FA0780B113}"/>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97BF19CD-8E94-4205-954F-66ACCC74E9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2A9D0D6-E212-4EF3-AA4F-018D0286155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76D0140B-8AC6-46FB-A9E1-C55A2FE3A7EF}"/>
              </a:ext>
            </a:extLst>
          </p:cNvPr>
          <p:cNvSpPr>
            <a:spLocks noGrp="1"/>
          </p:cNvSpPr>
          <p:nvPr>
            <p:ph type="dt" sz="half" idx="10"/>
          </p:nvPr>
        </p:nvSpPr>
        <p:spPr/>
        <p:txBody>
          <a:bodyPr/>
          <a:lstStyle/>
          <a:p>
            <a:fld id="{B693ECCD-C812-4D96-B347-B135C8B2EC58}" type="datetimeFigureOut">
              <a:rPr lang="tr-TR" smtClean="0"/>
              <a:t>10.04.2020</a:t>
            </a:fld>
            <a:endParaRPr lang="tr-TR"/>
          </a:p>
        </p:txBody>
      </p:sp>
      <p:sp>
        <p:nvSpPr>
          <p:cNvPr id="8" name="Alt Bilgi Yer Tutucusu 7">
            <a:extLst>
              <a:ext uri="{FF2B5EF4-FFF2-40B4-BE49-F238E27FC236}">
                <a16:creationId xmlns:a16="http://schemas.microsoft.com/office/drawing/2014/main" id="{007571CC-BF6E-446B-B0DF-051475030DFF}"/>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40684580-DC20-4F38-BDCE-EF54E0CED1A1}"/>
              </a:ext>
            </a:extLst>
          </p:cNvPr>
          <p:cNvSpPr>
            <a:spLocks noGrp="1"/>
          </p:cNvSpPr>
          <p:nvPr>
            <p:ph type="sldNum" sz="quarter" idx="12"/>
          </p:nvPr>
        </p:nvSpPr>
        <p:spPr/>
        <p:txBody>
          <a:bodyPr/>
          <a:lstStyle/>
          <a:p>
            <a:fld id="{F94C8537-9921-4C26-AE53-D2E996A35AE6}" type="slidenum">
              <a:rPr lang="tr-TR" smtClean="0"/>
              <a:t>‹#›</a:t>
            </a:fld>
            <a:endParaRPr lang="tr-TR"/>
          </a:p>
        </p:txBody>
      </p:sp>
    </p:spTree>
    <p:extLst>
      <p:ext uri="{BB962C8B-B14F-4D97-AF65-F5344CB8AC3E}">
        <p14:creationId xmlns:p14="http://schemas.microsoft.com/office/powerpoint/2010/main" val="67975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49ADD9-143F-441A-8908-430ED5FFAEE7}"/>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6CAF22F5-6C35-4D2E-A555-A205F2550F07}"/>
              </a:ext>
            </a:extLst>
          </p:cNvPr>
          <p:cNvSpPr>
            <a:spLocks noGrp="1"/>
          </p:cNvSpPr>
          <p:nvPr>
            <p:ph type="dt" sz="half" idx="10"/>
          </p:nvPr>
        </p:nvSpPr>
        <p:spPr/>
        <p:txBody>
          <a:bodyPr/>
          <a:lstStyle/>
          <a:p>
            <a:fld id="{B693ECCD-C812-4D96-B347-B135C8B2EC58}" type="datetimeFigureOut">
              <a:rPr lang="tr-TR" smtClean="0"/>
              <a:t>10.04.2020</a:t>
            </a:fld>
            <a:endParaRPr lang="tr-TR"/>
          </a:p>
        </p:txBody>
      </p:sp>
      <p:sp>
        <p:nvSpPr>
          <p:cNvPr id="4" name="Alt Bilgi Yer Tutucusu 3">
            <a:extLst>
              <a:ext uri="{FF2B5EF4-FFF2-40B4-BE49-F238E27FC236}">
                <a16:creationId xmlns:a16="http://schemas.microsoft.com/office/drawing/2014/main" id="{0A68629F-9C15-4841-895C-E0050E8CCEFE}"/>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45213F95-6B77-4D1D-8F59-8A0327F6D1FE}"/>
              </a:ext>
            </a:extLst>
          </p:cNvPr>
          <p:cNvSpPr>
            <a:spLocks noGrp="1"/>
          </p:cNvSpPr>
          <p:nvPr>
            <p:ph type="sldNum" sz="quarter" idx="12"/>
          </p:nvPr>
        </p:nvSpPr>
        <p:spPr/>
        <p:txBody>
          <a:bodyPr/>
          <a:lstStyle/>
          <a:p>
            <a:fld id="{F94C8537-9921-4C26-AE53-D2E996A35AE6}" type="slidenum">
              <a:rPr lang="tr-TR" smtClean="0"/>
              <a:t>‹#›</a:t>
            </a:fld>
            <a:endParaRPr lang="tr-TR"/>
          </a:p>
        </p:txBody>
      </p:sp>
    </p:spTree>
    <p:extLst>
      <p:ext uri="{BB962C8B-B14F-4D97-AF65-F5344CB8AC3E}">
        <p14:creationId xmlns:p14="http://schemas.microsoft.com/office/powerpoint/2010/main" val="438696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3BD0B79D-5873-4C41-8495-458BDCD85AD8}"/>
              </a:ext>
            </a:extLst>
          </p:cNvPr>
          <p:cNvSpPr>
            <a:spLocks noGrp="1"/>
          </p:cNvSpPr>
          <p:nvPr>
            <p:ph type="dt" sz="half" idx="10"/>
          </p:nvPr>
        </p:nvSpPr>
        <p:spPr/>
        <p:txBody>
          <a:bodyPr/>
          <a:lstStyle/>
          <a:p>
            <a:fld id="{B693ECCD-C812-4D96-B347-B135C8B2EC58}" type="datetimeFigureOut">
              <a:rPr lang="tr-TR" smtClean="0"/>
              <a:t>10.04.2020</a:t>
            </a:fld>
            <a:endParaRPr lang="tr-TR"/>
          </a:p>
        </p:txBody>
      </p:sp>
      <p:sp>
        <p:nvSpPr>
          <p:cNvPr id="3" name="Alt Bilgi Yer Tutucusu 2">
            <a:extLst>
              <a:ext uri="{FF2B5EF4-FFF2-40B4-BE49-F238E27FC236}">
                <a16:creationId xmlns:a16="http://schemas.microsoft.com/office/drawing/2014/main" id="{F82B1E25-A7C8-4FB6-A7E5-5B5955D8D3C9}"/>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B6F79C7-DE29-467F-9CAB-F8BA52D07641}"/>
              </a:ext>
            </a:extLst>
          </p:cNvPr>
          <p:cNvSpPr>
            <a:spLocks noGrp="1"/>
          </p:cNvSpPr>
          <p:nvPr>
            <p:ph type="sldNum" sz="quarter" idx="12"/>
          </p:nvPr>
        </p:nvSpPr>
        <p:spPr/>
        <p:txBody>
          <a:bodyPr/>
          <a:lstStyle/>
          <a:p>
            <a:fld id="{F94C8537-9921-4C26-AE53-D2E996A35AE6}" type="slidenum">
              <a:rPr lang="tr-TR" smtClean="0"/>
              <a:t>‹#›</a:t>
            </a:fld>
            <a:endParaRPr lang="tr-TR"/>
          </a:p>
        </p:txBody>
      </p:sp>
    </p:spTree>
    <p:extLst>
      <p:ext uri="{BB962C8B-B14F-4D97-AF65-F5344CB8AC3E}">
        <p14:creationId xmlns:p14="http://schemas.microsoft.com/office/powerpoint/2010/main" val="810618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1AA704-F65C-47FA-A8C5-8BBE8875DE8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9CCD7E14-BC32-4381-A6F1-3E5D049AEE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0945E9AE-72FE-4CCF-99EB-18C13F43CF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C893A52-5711-48F0-8632-0B400323E181}"/>
              </a:ext>
            </a:extLst>
          </p:cNvPr>
          <p:cNvSpPr>
            <a:spLocks noGrp="1"/>
          </p:cNvSpPr>
          <p:nvPr>
            <p:ph type="dt" sz="half" idx="10"/>
          </p:nvPr>
        </p:nvSpPr>
        <p:spPr/>
        <p:txBody>
          <a:bodyPr/>
          <a:lstStyle/>
          <a:p>
            <a:fld id="{B693ECCD-C812-4D96-B347-B135C8B2EC58}" type="datetimeFigureOut">
              <a:rPr lang="tr-TR" smtClean="0"/>
              <a:t>10.04.2020</a:t>
            </a:fld>
            <a:endParaRPr lang="tr-TR"/>
          </a:p>
        </p:txBody>
      </p:sp>
      <p:sp>
        <p:nvSpPr>
          <p:cNvPr id="6" name="Alt Bilgi Yer Tutucusu 5">
            <a:extLst>
              <a:ext uri="{FF2B5EF4-FFF2-40B4-BE49-F238E27FC236}">
                <a16:creationId xmlns:a16="http://schemas.microsoft.com/office/drawing/2014/main" id="{201D9167-18D8-427D-84F3-749CC9FA2B6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6BC0965-2856-4693-8628-5C97E1E5A98A}"/>
              </a:ext>
            </a:extLst>
          </p:cNvPr>
          <p:cNvSpPr>
            <a:spLocks noGrp="1"/>
          </p:cNvSpPr>
          <p:nvPr>
            <p:ph type="sldNum" sz="quarter" idx="12"/>
          </p:nvPr>
        </p:nvSpPr>
        <p:spPr/>
        <p:txBody>
          <a:bodyPr/>
          <a:lstStyle/>
          <a:p>
            <a:fld id="{F94C8537-9921-4C26-AE53-D2E996A35AE6}" type="slidenum">
              <a:rPr lang="tr-TR" smtClean="0"/>
              <a:t>‹#›</a:t>
            </a:fld>
            <a:endParaRPr lang="tr-TR"/>
          </a:p>
        </p:txBody>
      </p:sp>
    </p:spTree>
    <p:extLst>
      <p:ext uri="{BB962C8B-B14F-4D97-AF65-F5344CB8AC3E}">
        <p14:creationId xmlns:p14="http://schemas.microsoft.com/office/powerpoint/2010/main" val="3574046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03A242-6A13-48E4-A2DC-5B1A735A1DD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08EF5B5C-F9EC-487E-902F-50C073C9E3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D06292B-5F2E-4991-A217-8A4BAA31BA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3B43020B-2F0E-4CD3-AAD5-736DCD44DB26}"/>
              </a:ext>
            </a:extLst>
          </p:cNvPr>
          <p:cNvSpPr>
            <a:spLocks noGrp="1"/>
          </p:cNvSpPr>
          <p:nvPr>
            <p:ph type="dt" sz="half" idx="10"/>
          </p:nvPr>
        </p:nvSpPr>
        <p:spPr/>
        <p:txBody>
          <a:bodyPr/>
          <a:lstStyle/>
          <a:p>
            <a:fld id="{B693ECCD-C812-4D96-B347-B135C8B2EC58}" type="datetimeFigureOut">
              <a:rPr lang="tr-TR" smtClean="0"/>
              <a:t>10.04.2020</a:t>
            </a:fld>
            <a:endParaRPr lang="tr-TR"/>
          </a:p>
        </p:txBody>
      </p:sp>
      <p:sp>
        <p:nvSpPr>
          <p:cNvPr id="6" name="Alt Bilgi Yer Tutucusu 5">
            <a:extLst>
              <a:ext uri="{FF2B5EF4-FFF2-40B4-BE49-F238E27FC236}">
                <a16:creationId xmlns:a16="http://schemas.microsoft.com/office/drawing/2014/main" id="{EB43DA08-78A6-40AA-95A2-543768EAD92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48FB198-2631-407C-9898-176FAB3A261D}"/>
              </a:ext>
            </a:extLst>
          </p:cNvPr>
          <p:cNvSpPr>
            <a:spLocks noGrp="1"/>
          </p:cNvSpPr>
          <p:nvPr>
            <p:ph type="sldNum" sz="quarter" idx="12"/>
          </p:nvPr>
        </p:nvSpPr>
        <p:spPr/>
        <p:txBody>
          <a:bodyPr/>
          <a:lstStyle/>
          <a:p>
            <a:fld id="{F94C8537-9921-4C26-AE53-D2E996A35AE6}" type="slidenum">
              <a:rPr lang="tr-TR" smtClean="0"/>
              <a:t>‹#›</a:t>
            </a:fld>
            <a:endParaRPr lang="tr-TR"/>
          </a:p>
        </p:txBody>
      </p:sp>
    </p:spTree>
    <p:extLst>
      <p:ext uri="{BB962C8B-B14F-4D97-AF65-F5344CB8AC3E}">
        <p14:creationId xmlns:p14="http://schemas.microsoft.com/office/powerpoint/2010/main" val="116997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53E3C17-BF5B-4A4F-8B39-D79D17717B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2226E32-61A7-4766-B456-C64629839E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D3F00E4-FE82-45FC-B055-F8D88E0D5E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93ECCD-C812-4D96-B347-B135C8B2EC58}" type="datetimeFigureOut">
              <a:rPr lang="tr-TR" smtClean="0"/>
              <a:t>10.04.2020</a:t>
            </a:fld>
            <a:endParaRPr lang="tr-TR"/>
          </a:p>
        </p:txBody>
      </p:sp>
      <p:sp>
        <p:nvSpPr>
          <p:cNvPr id="5" name="Alt Bilgi Yer Tutucusu 4">
            <a:extLst>
              <a:ext uri="{FF2B5EF4-FFF2-40B4-BE49-F238E27FC236}">
                <a16:creationId xmlns:a16="http://schemas.microsoft.com/office/drawing/2014/main" id="{659EF9CC-D7CC-4BA5-8499-FD3D82536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AC84A517-42EC-4C65-ACAB-A096547C60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4C8537-9921-4C26-AE53-D2E996A35AE6}" type="slidenum">
              <a:rPr lang="tr-TR" smtClean="0"/>
              <a:t>‹#›</a:t>
            </a:fld>
            <a:endParaRPr lang="tr-TR"/>
          </a:p>
        </p:txBody>
      </p:sp>
    </p:spTree>
    <p:extLst>
      <p:ext uri="{BB962C8B-B14F-4D97-AF65-F5344CB8AC3E}">
        <p14:creationId xmlns:p14="http://schemas.microsoft.com/office/powerpoint/2010/main" val="4027264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6.sv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jf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www.mechatronicturkey.com/programlamada-yapilan-hatalar/"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jf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Başlık 1">
            <a:extLst>
              <a:ext uri="{FF2B5EF4-FFF2-40B4-BE49-F238E27FC236}">
                <a16:creationId xmlns:a16="http://schemas.microsoft.com/office/drawing/2014/main" id="{555D5E29-1F90-4BD9-83E2-E68B31734420}"/>
              </a:ext>
            </a:extLst>
          </p:cNvPr>
          <p:cNvSpPr>
            <a:spLocks noGrp="1"/>
          </p:cNvSpPr>
          <p:nvPr>
            <p:ph type="ctrTitle"/>
          </p:nvPr>
        </p:nvSpPr>
        <p:spPr>
          <a:xfrm>
            <a:off x="753925" y="2076450"/>
            <a:ext cx="10684151" cy="1345134"/>
          </a:xfrm>
        </p:spPr>
        <p:txBody>
          <a:bodyPr anchor="ctr">
            <a:normAutofit/>
          </a:bodyPr>
          <a:lstStyle/>
          <a:p>
            <a:r>
              <a:rPr lang="tr-TR" sz="5600">
                <a:solidFill>
                  <a:srgbClr val="FFFFFF"/>
                </a:solidFill>
              </a:rPr>
              <a:t>Unity</a:t>
            </a:r>
          </a:p>
        </p:txBody>
      </p:sp>
      <p:sp>
        <p:nvSpPr>
          <p:cNvPr id="3" name="Alt Başlık 2">
            <a:extLst>
              <a:ext uri="{FF2B5EF4-FFF2-40B4-BE49-F238E27FC236}">
                <a16:creationId xmlns:a16="http://schemas.microsoft.com/office/drawing/2014/main" id="{8DDF2318-D8A6-43FA-9000-1F01EF26CD44}"/>
              </a:ext>
            </a:extLst>
          </p:cNvPr>
          <p:cNvSpPr>
            <a:spLocks noGrp="1"/>
          </p:cNvSpPr>
          <p:nvPr>
            <p:ph type="subTitle" idx="1"/>
          </p:nvPr>
        </p:nvSpPr>
        <p:spPr>
          <a:xfrm>
            <a:off x="1171575" y="4473360"/>
            <a:ext cx="9469211" cy="865639"/>
          </a:xfrm>
        </p:spPr>
        <p:txBody>
          <a:bodyPr anchor="ctr">
            <a:normAutofit/>
          </a:bodyPr>
          <a:lstStyle/>
          <a:p>
            <a:r>
              <a:rPr lang="tr-TR" sz="2800">
                <a:solidFill>
                  <a:srgbClr val="000000"/>
                </a:solidFill>
              </a:rPr>
              <a:t>Öğr. Gör. Gözde Mihran ALTINSOY</a:t>
            </a:r>
          </a:p>
        </p:txBody>
      </p:sp>
    </p:spTree>
    <p:extLst>
      <p:ext uri="{BB962C8B-B14F-4D97-AF65-F5344CB8AC3E}">
        <p14:creationId xmlns:p14="http://schemas.microsoft.com/office/powerpoint/2010/main" val="247335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8A2325-9DDB-4602-8A3D-FEAC3FC953A9}"/>
              </a:ext>
            </a:extLst>
          </p:cNvPr>
          <p:cNvSpPr>
            <a:spLocks noGrp="1"/>
          </p:cNvSpPr>
          <p:nvPr>
            <p:ph type="title"/>
          </p:nvPr>
        </p:nvSpPr>
        <p:spPr>
          <a:xfrm>
            <a:off x="4965430" y="629268"/>
            <a:ext cx="6586491" cy="1286160"/>
          </a:xfrm>
        </p:spPr>
        <p:txBody>
          <a:bodyPr anchor="b">
            <a:normAutofit/>
          </a:bodyPr>
          <a:lstStyle/>
          <a:p>
            <a:r>
              <a:rPr lang="tr-TR" dirty="0" err="1"/>
              <a:t>Audio</a:t>
            </a:r>
            <a:r>
              <a:rPr lang="tr-TR" dirty="0"/>
              <a:t> </a:t>
            </a:r>
            <a:r>
              <a:rPr lang="tr-TR" dirty="0" err="1"/>
              <a:t>Listener</a:t>
            </a:r>
            <a:r>
              <a:rPr lang="tr-TR" dirty="0"/>
              <a:t> Component</a:t>
            </a:r>
          </a:p>
        </p:txBody>
      </p:sp>
      <p:sp>
        <p:nvSpPr>
          <p:cNvPr id="9" name="Content Placeholder 8">
            <a:extLst>
              <a:ext uri="{FF2B5EF4-FFF2-40B4-BE49-F238E27FC236}">
                <a16:creationId xmlns:a16="http://schemas.microsoft.com/office/drawing/2014/main" id="{E3ED15FB-1050-4434-B592-776B3104809B}"/>
              </a:ext>
            </a:extLst>
          </p:cNvPr>
          <p:cNvSpPr>
            <a:spLocks noGrp="1"/>
          </p:cNvSpPr>
          <p:nvPr>
            <p:ph idx="1"/>
          </p:nvPr>
        </p:nvSpPr>
        <p:spPr>
          <a:xfrm>
            <a:off x="4965431" y="2438400"/>
            <a:ext cx="6586489" cy="3785419"/>
          </a:xfrm>
        </p:spPr>
        <p:txBody>
          <a:bodyPr>
            <a:normAutofit/>
          </a:bodyPr>
          <a:lstStyle/>
          <a:p>
            <a:r>
              <a:rPr lang="tr-TR" sz="2000" dirty="0" err="1"/>
              <a:t>Camera</a:t>
            </a:r>
            <a:r>
              <a:rPr lang="tr-TR" sz="2000" dirty="0"/>
              <a:t> nesnesinde olur.</a:t>
            </a:r>
          </a:p>
          <a:p>
            <a:r>
              <a:rPr lang="tr-TR" sz="2000" dirty="0"/>
              <a:t>Oyunumuzdaki nesnelerin seslerinin oynatabilmesi için bir yerden dinleniyor olması gerekiyor ki oynatılabilsin yani Play işlemi gerçekleştirilebilsin. </a:t>
            </a:r>
            <a:endParaRPr lang="en-US" sz="2000" dirty="0"/>
          </a:p>
        </p:txBody>
      </p:sp>
      <p:pic>
        <p:nvPicPr>
          <p:cNvPr id="5" name="İçerik Yer Tutucusu 4" descr="ekran görüntüsü, ekran, siyah, geniş içeren bir resim&#10;&#10;Açıklama otomatik olarak oluşturuldu">
            <a:extLst>
              <a:ext uri="{FF2B5EF4-FFF2-40B4-BE49-F238E27FC236}">
                <a16:creationId xmlns:a16="http://schemas.microsoft.com/office/drawing/2014/main" id="{72F84FBC-D686-453A-A8AE-AD7BCE02B02E}"/>
              </a:ext>
            </a:extLst>
          </p:cNvPr>
          <p:cNvPicPr>
            <a:picLocks noChangeAspect="1"/>
          </p:cNvPicPr>
          <p:nvPr/>
        </p:nvPicPr>
        <p:blipFill rotWithShape="1">
          <a:blip r:embed="rId3">
            <a:extLst>
              <a:ext uri="{28A0092B-C50C-407E-A947-70E740481C1C}">
                <a14:useLocalDpi xmlns:a14="http://schemas.microsoft.com/office/drawing/2010/main" val="0"/>
              </a:ext>
            </a:extLst>
          </a:blip>
          <a:srcRect t="10495" r="-1" b="-1"/>
          <a:stretch/>
        </p:blipFill>
        <p:spPr>
          <a:xfrm>
            <a:off x="20" y="10"/>
            <a:ext cx="4635571"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D36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55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2">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Başlık 1">
            <a:extLst>
              <a:ext uri="{FF2B5EF4-FFF2-40B4-BE49-F238E27FC236}">
                <a16:creationId xmlns:a16="http://schemas.microsoft.com/office/drawing/2014/main" id="{2E14DD15-45F8-4BF0-9CB1-74047DFCAA28}"/>
              </a:ext>
            </a:extLst>
          </p:cNvPr>
          <p:cNvSpPr>
            <a:spLocks noGrp="1"/>
          </p:cNvSpPr>
          <p:nvPr>
            <p:ph type="title"/>
          </p:nvPr>
        </p:nvSpPr>
        <p:spPr>
          <a:xfrm>
            <a:off x="801340" y="802955"/>
            <a:ext cx="4766330" cy="1454051"/>
          </a:xfrm>
        </p:spPr>
        <p:txBody>
          <a:bodyPr vert="horz" lIns="91440" tIns="45720" rIns="91440" bIns="45720" rtlCol="0" anchor="ctr">
            <a:normAutofit/>
          </a:bodyPr>
          <a:lstStyle/>
          <a:p>
            <a:r>
              <a:rPr lang="tr-TR" sz="3600" kern="1200" dirty="0" err="1">
                <a:solidFill>
                  <a:srgbClr val="000000"/>
                </a:solidFill>
                <a:latin typeface="+mj-lt"/>
                <a:ea typeface="+mj-ea"/>
                <a:cs typeface="+mj-cs"/>
              </a:rPr>
              <a:t>GameObject</a:t>
            </a:r>
            <a:r>
              <a:rPr lang="en-US" sz="3600" kern="1200" dirty="0">
                <a:solidFill>
                  <a:srgbClr val="000000"/>
                </a:solidFill>
                <a:latin typeface="+mj-lt"/>
                <a:ea typeface="+mj-ea"/>
                <a:cs typeface="+mj-cs"/>
              </a:rPr>
              <a:t> </a:t>
            </a:r>
            <a:r>
              <a:rPr lang="en-US" sz="3600" kern="1200" dirty="0" err="1">
                <a:solidFill>
                  <a:srgbClr val="000000"/>
                </a:solidFill>
                <a:latin typeface="+mj-lt"/>
                <a:ea typeface="+mj-ea"/>
                <a:cs typeface="+mj-cs"/>
              </a:rPr>
              <a:t>Eklemek</a:t>
            </a:r>
            <a:br>
              <a:rPr lang="en-US" sz="3600" kern="1200" dirty="0">
                <a:solidFill>
                  <a:srgbClr val="000000"/>
                </a:solidFill>
                <a:latin typeface="+mj-lt"/>
                <a:ea typeface="+mj-ea"/>
                <a:cs typeface="+mj-cs"/>
              </a:rPr>
            </a:br>
            <a:r>
              <a:rPr lang="en-US" sz="3600" kern="1200" dirty="0">
                <a:solidFill>
                  <a:srgbClr val="000000"/>
                </a:solidFill>
                <a:latin typeface="+mj-lt"/>
                <a:ea typeface="+mj-ea"/>
                <a:cs typeface="+mj-cs"/>
              </a:rPr>
              <a:t>(</a:t>
            </a:r>
            <a:r>
              <a:rPr lang="en-US" sz="3600" kern="1200" dirty="0" err="1">
                <a:solidFill>
                  <a:srgbClr val="000000"/>
                </a:solidFill>
                <a:latin typeface="+mj-lt"/>
                <a:ea typeface="+mj-ea"/>
                <a:cs typeface="+mj-cs"/>
              </a:rPr>
              <a:t>Ör.Create</a:t>
            </a:r>
            <a:r>
              <a:rPr lang="en-US" sz="3600" kern="1200" dirty="0">
                <a:solidFill>
                  <a:srgbClr val="000000"/>
                </a:solidFill>
                <a:latin typeface="+mj-lt"/>
                <a:ea typeface="+mj-ea"/>
                <a:cs typeface="+mj-cs"/>
              </a:rPr>
              <a:t> Empty)</a:t>
            </a:r>
          </a:p>
        </p:txBody>
      </p:sp>
      <p:sp>
        <p:nvSpPr>
          <p:cNvPr id="3" name="İçerik Yer Tutucusu 2">
            <a:extLst>
              <a:ext uri="{FF2B5EF4-FFF2-40B4-BE49-F238E27FC236}">
                <a16:creationId xmlns:a16="http://schemas.microsoft.com/office/drawing/2014/main" id="{2334AA5B-4CC9-4E71-95BC-D4B0848CF4F6}"/>
              </a:ext>
            </a:extLst>
          </p:cNvPr>
          <p:cNvSpPr>
            <a:spLocks noGrp="1"/>
          </p:cNvSpPr>
          <p:nvPr>
            <p:ph sz="half" idx="1"/>
          </p:nvPr>
        </p:nvSpPr>
        <p:spPr>
          <a:xfrm>
            <a:off x="804672" y="2421683"/>
            <a:ext cx="4765949" cy="3353476"/>
          </a:xfrm>
        </p:spPr>
        <p:txBody>
          <a:bodyPr vert="horz" lIns="91440" tIns="45720" rIns="91440" bIns="45720" rtlCol="0" anchor="t">
            <a:normAutofit/>
          </a:bodyPr>
          <a:lstStyle/>
          <a:p>
            <a:pPr marL="0" indent="0">
              <a:buNone/>
            </a:pPr>
            <a:r>
              <a:rPr lang="tr-TR" sz="1800" dirty="0">
                <a:solidFill>
                  <a:srgbClr val="000000"/>
                </a:solidFill>
              </a:rPr>
              <a:t>1.</a:t>
            </a:r>
            <a:r>
              <a:rPr lang="en-US" sz="1800" dirty="0">
                <a:solidFill>
                  <a:srgbClr val="000000"/>
                </a:solidFill>
              </a:rPr>
              <a:t> </a:t>
            </a:r>
            <a:r>
              <a:rPr lang="en-US" sz="1800" dirty="0" err="1">
                <a:solidFill>
                  <a:srgbClr val="000000"/>
                </a:solidFill>
              </a:rPr>
              <a:t>Yöntem</a:t>
            </a:r>
            <a:r>
              <a:rPr lang="en-US" sz="1800" dirty="0">
                <a:solidFill>
                  <a:srgbClr val="000000"/>
                </a:solidFill>
              </a:rPr>
              <a:t>:</a:t>
            </a:r>
          </a:p>
          <a:p>
            <a:r>
              <a:rPr lang="en-US" sz="1800" dirty="0" err="1">
                <a:solidFill>
                  <a:srgbClr val="000000"/>
                </a:solidFill>
              </a:rPr>
              <a:t>GameObject</a:t>
            </a:r>
            <a:r>
              <a:rPr lang="en-US" sz="1800" dirty="0">
                <a:solidFill>
                  <a:srgbClr val="000000"/>
                </a:solidFill>
              </a:rPr>
              <a:t> </a:t>
            </a:r>
            <a:r>
              <a:rPr lang="en-US" sz="1800" dirty="0" err="1">
                <a:solidFill>
                  <a:srgbClr val="000000"/>
                </a:solidFill>
              </a:rPr>
              <a:t>sekmesine</a:t>
            </a:r>
            <a:r>
              <a:rPr lang="en-US" sz="1800" dirty="0">
                <a:solidFill>
                  <a:srgbClr val="000000"/>
                </a:solidFill>
              </a:rPr>
              <a:t> </a:t>
            </a:r>
            <a:r>
              <a:rPr lang="en-US" sz="1800" dirty="0" err="1">
                <a:solidFill>
                  <a:srgbClr val="000000"/>
                </a:solidFill>
              </a:rPr>
              <a:t>tıklandığında</a:t>
            </a:r>
            <a:r>
              <a:rPr lang="en-US" sz="1800" dirty="0">
                <a:solidFill>
                  <a:srgbClr val="000000"/>
                </a:solidFill>
              </a:rPr>
              <a:t> </a:t>
            </a:r>
            <a:r>
              <a:rPr lang="en-US" sz="1800" dirty="0" err="1">
                <a:solidFill>
                  <a:srgbClr val="000000"/>
                </a:solidFill>
              </a:rPr>
              <a:t>gelen</a:t>
            </a:r>
            <a:r>
              <a:rPr lang="en-US" sz="1800" dirty="0">
                <a:solidFill>
                  <a:srgbClr val="000000"/>
                </a:solidFill>
              </a:rPr>
              <a:t> </a:t>
            </a:r>
            <a:r>
              <a:rPr lang="en-US" sz="1800" dirty="0" err="1">
                <a:solidFill>
                  <a:srgbClr val="000000"/>
                </a:solidFill>
              </a:rPr>
              <a:t>seçeneklerden</a:t>
            </a:r>
            <a:r>
              <a:rPr lang="en-US" sz="1800" dirty="0">
                <a:solidFill>
                  <a:srgbClr val="000000"/>
                </a:solidFill>
              </a:rPr>
              <a:t> Create Empty </a:t>
            </a:r>
            <a:r>
              <a:rPr lang="en-US" sz="1800" dirty="0" err="1">
                <a:solidFill>
                  <a:srgbClr val="000000"/>
                </a:solidFill>
              </a:rPr>
              <a:t>nesnesi</a:t>
            </a:r>
            <a:r>
              <a:rPr lang="en-US" sz="1800" dirty="0">
                <a:solidFill>
                  <a:srgbClr val="000000"/>
                </a:solidFill>
              </a:rPr>
              <a:t> </a:t>
            </a:r>
            <a:r>
              <a:rPr lang="en-US" sz="1800" dirty="0" err="1">
                <a:solidFill>
                  <a:srgbClr val="000000"/>
                </a:solidFill>
              </a:rPr>
              <a:t>seçilir</a:t>
            </a:r>
            <a:r>
              <a:rPr lang="en-US" sz="1800" dirty="0">
                <a:solidFill>
                  <a:srgbClr val="000000"/>
                </a:solidFill>
              </a:rPr>
              <a:t>.</a:t>
            </a:r>
          </a:p>
          <a:p>
            <a:r>
              <a:rPr lang="en-US" sz="1800" dirty="0" err="1">
                <a:solidFill>
                  <a:srgbClr val="000000"/>
                </a:solidFill>
              </a:rPr>
              <a:t>Diğer</a:t>
            </a:r>
            <a:r>
              <a:rPr lang="en-US" sz="1800" dirty="0">
                <a:solidFill>
                  <a:srgbClr val="000000"/>
                </a:solidFill>
              </a:rPr>
              <a:t> </a:t>
            </a:r>
            <a:r>
              <a:rPr lang="en-US" sz="1800" dirty="0" err="1">
                <a:solidFill>
                  <a:srgbClr val="000000"/>
                </a:solidFill>
              </a:rPr>
              <a:t>nesnelerde</a:t>
            </a:r>
            <a:r>
              <a:rPr lang="en-US" sz="1800" dirty="0">
                <a:solidFill>
                  <a:srgbClr val="000000"/>
                </a:solidFill>
              </a:rPr>
              <a:t> </a:t>
            </a:r>
            <a:r>
              <a:rPr lang="en-US" sz="1800" dirty="0" err="1">
                <a:solidFill>
                  <a:srgbClr val="000000"/>
                </a:solidFill>
              </a:rPr>
              <a:t>bu</a:t>
            </a:r>
            <a:r>
              <a:rPr lang="en-US" sz="1800" dirty="0">
                <a:solidFill>
                  <a:srgbClr val="000000"/>
                </a:solidFill>
              </a:rPr>
              <a:t> </a:t>
            </a:r>
            <a:r>
              <a:rPr lang="en-US" sz="1800" dirty="0" err="1">
                <a:solidFill>
                  <a:srgbClr val="000000"/>
                </a:solidFill>
              </a:rPr>
              <a:t>yöntemle</a:t>
            </a:r>
            <a:r>
              <a:rPr lang="en-US" sz="1800" dirty="0">
                <a:solidFill>
                  <a:srgbClr val="000000"/>
                </a:solidFill>
              </a:rPr>
              <a:t> </a:t>
            </a:r>
            <a:r>
              <a:rPr lang="en-US" sz="1800" dirty="0" err="1">
                <a:solidFill>
                  <a:srgbClr val="000000"/>
                </a:solidFill>
              </a:rPr>
              <a:t>eklenebilir</a:t>
            </a:r>
            <a:r>
              <a:rPr lang="en-US" sz="1800" dirty="0">
                <a:solidFill>
                  <a:srgbClr val="000000"/>
                </a:solidFill>
              </a:rPr>
              <a:t>.</a:t>
            </a:r>
          </a:p>
          <a:p>
            <a:endParaRPr lang="en-US" sz="1800" dirty="0">
              <a:solidFill>
                <a:srgbClr val="000000"/>
              </a:solidFill>
            </a:endParaRPr>
          </a:p>
        </p:txBody>
      </p:sp>
      <p:sp>
        <p:nvSpPr>
          <p:cNvPr id="19"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çerik Yer Tutucusu 5" descr="ekran görüntüsü içeren bir resim&#10;&#10;Açıklama otomatik olarak oluşturuldu">
            <a:extLst>
              <a:ext uri="{FF2B5EF4-FFF2-40B4-BE49-F238E27FC236}">
                <a16:creationId xmlns:a16="http://schemas.microsoft.com/office/drawing/2014/main" id="{02066C81-FB97-490C-B338-01975629240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465515" y="1700784"/>
            <a:ext cx="2627985" cy="4379976"/>
          </a:xfrm>
          <a:prstGeom prst="rect">
            <a:avLst/>
          </a:prstGeom>
        </p:spPr>
      </p:pic>
    </p:spTree>
    <p:extLst>
      <p:ext uri="{BB962C8B-B14F-4D97-AF65-F5344CB8AC3E}">
        <p14:creationId xmlns:p14="http://schemas.microsoft.com/office/powerpoint/2010/main" val="1424961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Başlık 3">
            <a:extLst>
              <a:ext uri="{FF2B5EF4-FFF2-40B4-BE49-F238E27FC236}">
                <a16:creationId xmlns:a16="http://schemas.microsoft.com/office/drawing/2014/main" id="{8027DB5B-E94A-4B5C-AB2B-7472BAF3BAD4}"/>
              </a:ext>
            </a:extLst>
          </p:cNvPr>
          <p:cNvSpPr>
            <a:spLocks noGrp="1"/>
          </p:cNvSpPr>
          <p:nvPr>
            <p:ph type="title"/>
          </p:nvPr>
        </p:nvSpPr>
        <p:spPr>
          <a:xfrm>
            <a:off x="801340" y="802955"/>
            <a:ext cx="4766330" cy="1454051"/>
          </a:xfrm>
        </p:spPr>
        <p:txBody>
          <a:bodyPr vert="horz" lIns="91440" tIns="45720" rIns="91440" bIns="45720" rtlCol="0" anchor="ctr">
            <a:normAutofit/>
          </a:bodyPr>
          <a:lstStyle/>
          <a:p>
            <a:r>
              <a:rPr lang="tr-TR" sz="3600" dirty="0" err="1">
                <a:solidFill>
                  <a:srgbClr val="000000"/>
                </a:solidFill>
              </a:rPr>
              <a:t>GameObject</a:t>
            </a:r>
            <a:r>
              <a:rPr lang="tr-TR" sz="3600" dirty="0">
                <a:solidFill>
                  <a:srgbClr val="000000"/>
                </a:solidFill>
              </a:rPr>
              <a:t> </a:t>
            </a:r>
            <a:r>
              <a:rPr lang="tr-TR" sz="3600" kern="1200" dirty="0">
                <a:solidFill>
                  <a:srgbClr val="000000"/>
                </a:solidFill>
                <a:latin typeface="+mj-lt"/>
                <a:ea typeface="+mj-ea"/>
                <a:cs typeface="+mj-cs"/>
              </a:rPr>
              <a:t>Eklemek</a:t>
            </a:r>
            <a:br>
              <a:rPr lang="tr-TR" sz="3600" kern="1200" dirty="0">
                <a:solidFill>
                  <a:srgbClr val="000000"/>
                </a:solidFill>
                <a:latin typeface="+mj-lt"/>
                <a:ea typeface="+mj-ea"/>
                <a:cs typeface="+mj-cs"/>
              </a:rPr>
            </a:br>
            <a:r>
              <a:rPr lang="tr-TR" sz="3600" kern="1200" dirty="0">
                <a:solidFill>
                  <a:srgbClr val="000000"/>
                </a:solidFill>
                <a:latin typeface="+mj-lt"/>
                <a:ea typeface="+mj-ea"/>
                <a:cs typeface="+mj-cs"/>
              </a:rPr>
              <a:t>(Ör.</a:t>
            </a:r>
            <a:r>
              <a:rPr lang="en-US" sz="3600" kern="1200" dirty="0">
                <a:solidFill>
                  <a:srgbClr val="000000"/>
                </a:solidFill>
                <a:latin typeface="+mj-lt"/>
                <a:ea typeface="+mj-ea"/>
                <a:cs typeface="+mj-cs"/>
              </a:rPr>
              <a:t>Create Empty</a:t>
            </a:r>
            <a:r>
              <a:rPr lang="tr-TR" sz="3600" kern="1200" dirty="0">
                <a:solidFill>
                  <a:srgbClr val="000000"/>
                </a:solidFill>
                <a:latin typeface="+mj-lt"/>
                <a:ea typeface="+mj-ea"/>
                <a:cs typeface="+mj-cs"/>
              </a:rPr>
              <a:t>)</a:t>
            </a:r>
            <a:endParaRPr lang="en-US" sz="3600" kern="1200" dirty="0">
              <a:solidFill>
                <a:srgbClr val="000000"/>
              </a:solidFill>
              <a:latin typeface="+mj-lt"/>
              <a:ea typeface="+mj-ea"/>
              <a:cs typeface="+mj-cs"/>
            </a:endParaRPr>
          </a:p>
        </p:txBody>
      </p:sp>
      <p:sp>
        <p:nvSpPr>
          <p:cNvPr id="13" name="İçerik Yer Tutucusu 12">
            <a:extLst>
              <a:ext uri="{FF2B5EF4-FFF2-40B4-BE49-F238E27FC236}">
                <a16:creationId xmlns:a16="http://schemas.microsoft.com/office/drawing/2014/main" id="{BD193D2B-68C6-47DB-A9CC-A98C7D79F061}"/>
              </a:ext>
            </a:extLst>
          </p:cNvPr>
          <p:cNvSpPr>
            <a:spLocks noGrp="1"/>
          </p:cNvSpPr>
          <p:nvPr>
            <p:ph sz="half" idx="1"/>
          </p:nvPr>
        </p:nvSpPr>
        <p:spPr>
          <a:xfrm>
            <a:off x="804672" y="2421683"/>
            <a:ext cx="4765949" cy="3353476"/>
          </a:xfrm>
        </p:spPr>
        <p:txBody>
          <a:bodyPr vert="horz" lIns="91440" tIns="45720" rIns="91440" bIns="45720" rtlCol="0" anchor="t">
            <a:normAutofit/>
          </a:bodyPr>
          <a:lstStyle/>
          <a:p>
            <a:pPr marL="0" indent="0">
              <a:buNone/>
            </a:pPr>
            <a:r>
              <a:rPr lang="tr-TR" sz="1800" dirty="0">
                <a:solidFill>
                  <a:srgbClr val="000000"/>
                </a:solidFill>
              </a:rPr>
              <a:t>2</a:t>
            </a:r>
            <a:r>
              <a:rPr lang="en-US" sz="1800" dirty="0">
                <a:solidFill>
                  <a:srgbClr val="000000"/>
                </a:solidFill>
              </a:rPr>
              <a:t>. </a:t>
            </a:r>
            <a:r>
              <a:rPr lang="en-US" sz="1800" dirty="0" err="1">
                <a:solidFill>
                  <a:srgbClr val="000000"/>
                </a:solidFill>
              </a:rPr>
              <a:t>Yöntem</a:t>
            </a:r>
            <a:r>
              <a:rPr lang="en-US" sz="1800" dirty="0">
                <a:solidFill>
                  <a:srgbClr val="000000"/>
                </a:solidFill>
              </a:rPr>
              <a:t>:</a:t>
            </a:r>
          </a:p>
          <a:p>
            <a:r>
              <a:rPr lang="en-US" sz="1800" dirty="0">
                <a:solidFill>
                  <a:srgbClr val="000000"/>
                </a:solidFill>
              </a:rPr>
              <a:t>Hierarchy </a:t>
            </a:r>
            <a:r>
              <a:rPr lang="en-US" sz="1800" dirty="0" err="1">
                <a:solidFill>
                  <a:srgbClr val="000000"/>
                </a:solidFill>
              </a:rPr>
              <a:t>penceresinde</a:t>
            </a:r>
            <a:r>
              <a:rPr lang="en-US" sz="1800" dirty="0">
                <a:solidFill>
                  <a:srgbClr val="000000"/>
                </a:solidFill>
              </a:rPr>
              <a:t> </a:t>
            </a:r>
            <a:r>
              <a:rPr lang="en-US" sz="1800" dirty="0" err="1">
                <a:solidFill>
                  <a:srgbClr val="000000"/>
                </a:solidFill>
              </a:rPr>
              <a:t>boş</a:t>
            </a:r>
            <a:r>
              <a:rPr lang="en-US" sz="1800" dirty="0">
                <a:solidFill>
                  <a:srgbClr val="000000"/>
                </a:solidFill>
              </a:rPr>
              <a:t> </a:t>
            </a:r>
            <a:r>
              <a:rPr lang="en-US" sz="1800" dirty="0" err="1">
                <a:solidFill>
                  <a:srgbClr val="000000"/>
                </a:solidFill>
              </a:rPr>
              <a:t>bir</a:t>
            </a:r>
            <a:r>
              <a:rPr lang="en-US" sz="1800" dirty="0">
                <a:solidFill>
                  <a:srgbClr val="000000"/>
                </a:solidFill>
              </a:rPr>
              <a:t> </a:t>
            </a:r>
            <a:r>
              <a:rPr lang="en-US" sz="1800" dirty="0" err="1">
                <a:solidFill>
                  <a:srgbClr val="000000"/>
                </a:solidFill>
              </a:rPr>
              <a:t>yere</a:t>
            </a:r>
            <a:r>
              <a:rPr lang="en-US" sz="1800" dirty="0">
                <a:solidFill>
                  <a:srgbClr val="000000"/>
                </a:solidFill>
              </a:rPr>
              <a:t> </a:t>
            </a:r>
            <a:r>
              <a:rPr lang="en-US" sz="1800" dirty="0" err="1">
                <a:solidFill>
                  <a:srgbClr val="000000"/>
                </a:solidFill>
              </a:rPr>
              <a:t>sağ</a:t>
            </a:r>
            <a:r>
              <a:rPr lang="en-US" sz="1800" dirty="0">
                <a:solidFill>
                  <a:srgbClr val="000000"/>
                </a:solidFill>
              </a:rPr>
              <a:t> click </a:t>
            </a:r>
            <a:r>
              <a:rPr lang="en-US" sz="1800" dirty="0" err="1">
                <a:solidFill>
                  <a:srgbClr val="000000"/>
                </a:solidFill>
              </a:rPr>
              <a:t>yaparak</a:t>
            </a:r>
            <a:r>
              <a:rPr lang="en-US" sz="1800" dirty="0">
                <a:solidFill>
                  <a:srgbClr val="000000"/>
                </a:solidFill>
              </a:rPr>
              <a:t> Create Empty </a:t>
            </a:r>
            <a:r>
              <a:rPr lang="en-US" sz="1800" dirty="0" err="1">
                <a:solidFill>
                  <a:srgbClr val="000000"/>
                </a:solidFill>
              </a:rPr>
              <a:t>nesnesi</a:t>
            </a:r>
            <a:r>
              <a:rPr lang="en-US" sz="1800" dirty="0">
                <a:solidFill>
                  <a:srgbClr val="000000"/>
                </a:solidFill>
              </a:rPr>
              <a:t> </a:t>
            </a:r>
            <a:r>
              <a:rPr lang="en-US" sz="1800" dirty="0" err="1">
                <a:solidFill>
                  <a:srgbClr val="000000"/>
                </a:solidFill>
              </a:rPr>
              <a:t>seçilir</a:t>
            </a:r>
            <a:r>
              <a:rPr lang="en-US" sz="1800" dirty="0">
                <a:solidFill>
                  <a:srgbClr val="000000"/>
                </a:solidFill>
              </a:rPr>
              <a:t>.</a:t>
            </a:r>
          </a:p>
          <a:p>
            <a:r>
              <a:rPr lang="en-US" sz="1800" dirty="0" err="1">
                <a:solidFill>
                  <a:srgbClr val="000000"/>
                </a:solidFill>
              </a:rPr>
              <a:t>Diğer</a:t>
            </a:r>
            <a:r>
              <a:rPr lang="en-US" sz="1800" dirty="0">
                <a:solidFill>
                  <a:srgbClr val="000000"/>
                </a:solidFill>
              </a:rPr>
              <a:t> </a:t>
            </a:r>
            <a:r>
              <a:rPr lang="tr-TR" sz="1800" dirty="0" err="1">
                <a:solidFill>
                  <a:srgbClr val="000000"/>
                </a:solidFill>
              </a:rPr>
              <a:t>GameObject’ler</a:t>
            </a:r>
            <a:r>
              <a:rPr lang="tr-TR" sz="1800" dirty="0">
                <a:solidFill>
                  <a:srgbClr val="000000"/>
                </a:solidFill>
              </a:rPr>
              <a:t> de</a:t>
            </a:r>
            <a:r>
              <a:rPr lang="en-US" sz="1800" dirty="0">
                <a:solidFill>
                  <a:srgbClr val="000000"/>
                </a:solidFill>
              </a:rPr>
              <a:t> </a:t>
            </a:r>
            <a:r>
              <a:rPr lang="en-US" sz="1800" dirty="0" err="1">
                <a:solidFill>
                  <a:srgbClr val="000000"/>
                </a:solidFill>
              </a:rPr>
              <a:t>bu</a:t>
            </a:r>
            <a:r>
              <a:rPr lang="en-US" sz="1800" dirty="0">
                <a:solidFill>
                  <a:srgbClr val="000000"/>
                </a:solidFill>
              </a:rPr>
              <a:t> </a:t>
            </a:r>
            <a:r>
              <a:rPr lang="en-US" sz="1800" dirty="0" err="1">
                <a:solidFill>
                  <a:srgbClr val="000000"/>
                </a:solidFill>
              </a:rPr>
              <a:t>yöntemle</a:t>
            </a:r>
            <a:r>
              <a:rPr lang="en-US" sz="1800" dirty="0">
                <a:solidFill>
                  <a:srgbClr val="000000"/>
                </a:solidFill>
              </a:rPr>
              <a:t> </a:t>
            </a:r>
            <a:r>
              <a:rPr lang="en-US" sz="1800" dirty="0" err="1">
                <a:solidFill>
                  <a:srgbClr val="000000"/>
                </a:solidFill>
              </a:rPr>
              <a:t>eklenebilir</a:t>
            </a:r>
            <a:r>
              <a:rPr lang="en-US" sz="1800" dirty="0">
                <a:solidFill>
                  <a:srgbClr val="000000"/>
                </a:solidFill>
              </a:rPr>
              <a:t>.</a:t>
            </a:r>
          </a:p>
        </p:txBody>
      </p:sp>
      <p:sp>
        <p:nvSpPr>
          <p:cNvPr id="60"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İçerik Yer Tutucusu 7" descr="ekran görüntüsü içeren bir resim&#10;&#10;Açıklama otomatik olarak oluşturuldu">
            <a:extLst>
              <a:ext uri="{FF2B5EF4-FFF2-40B4-BE49-F238E27FC236}">
                <a16:creationId xmlns:a16="http://schemas.microsoft.com/office/drawing/2014/main" id="{7ED321F4-0075-4E91-ADD6-566EA4A4FB4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209" t="929" r="-1211" b="19702"/>
          <a:stretch/>
        </p:blipFill>
        <p:spPr>
          <a:xfrm>
            <a:off x="8379162" y="1700784"/>
            <a:ext cx="2800691" cy="4379976"/>
          </a:xfrm>
          <a:prstGeom prst="rect">
            <a:avLst/>
          </a:prstGeom>
        </p:spPr>
      </p:pic>
    </p:spTree>
    <p:extLst>
      <p:ext uri="{BB962C8B-B14F-4D97-AF65-F5344CB8AC3E}">
        <p14:creationId xmlns:p14="http://schemas.microsoft.com/office/powerpoint/2010/main" val="3168804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Başlık 1">
            <a:extLst>
              <a:ext uri="{FF2B5EF4-FFF2-40B4-BE49-F238E27FC236}">
                <a16:creationId xmlns:a16="http://schemas.microsoft.com/office/drawing/2014/main" id="{C4E16103-848F-46C4-B849-5107E7575E80}"/>
              </a:ext>
            </a:extLst>
          </p:cNvPr>
          <p:cNvSpPr>
            <a:spLocks noGrp="1"/>
          </p:cNvSpPr>
          <p:nvPr>
            <p:ph type="title"/>
          </p:nvPr>
        </p:nvSpPr>
        <p:spPr>
          <a:xfrm>
            <a:off x="804672" y="825533"/>
            <a:ext cx="4766330" cy="1454051"/>
          </a:xfrm>
        </p:spPr>
        <p:txBody>
          <a:bodyPr vert="horz" lIns="91440" tIns="45720" rIns="91440" bIns="45720" rtlCol="0" anchor="ctr">
            <a:normAutofit/>
          </a:bodyPr>
          <a:lstStyle/>
          <a:p>
            <a:r>
              <a:rPr lang="tr-TR" sz="3600" dirty="0" err="1">
                <a:solidFill>
                  <a:srgbClr val="000000"/>
                </a:solidFill>
              </a:rPr>
              <a:t>GameObject</a:t>
            </a:r>
            <a:r>
              <a:rPr lang="tr-TR" sz="3600" kern="1200" dirty="0">
                <a:solidFill>
                  <a:srgbClr val="000000"/>
                </a:solidFill>
                <a:latin typeface="+mj-lt"/>
                <a:ea typeface="+mj-ea"/>
                <a:cs typeface="+mj-cs"/>
              </a:rPr>
              <a:t> Eklemek</a:t>
            </a:r>
            <a:br>
              <a:rPr lang="tr-TR" sz="3600" kern="1200" dirty="0">
                <a:solidFill>
                  <a:srgbClr val="000000"/>
                </a:solidFill>
                <a:latin typeface="+mj-lt"/>
                <a:ea typeface="+mj-ea"/>
                <a:cs typeface="+mj-cs"/>
              </a:rPr>
            </a:br>
            <a:r>
              <a:rPr lang="tr-TR" sz="3600" kern="1200" dirty="0">
                <a:solidFill>
                  <a:srgbClr val="000000"/>
                </a:solidFill>
                <a:latin typeface="+mj-lt"/>
                <a:ea typeface="+mj-ea"/>
                <a:cs typeface="+mj-cs"/>
              </a:rPr>
              <a:t>(Ör. </a:t>
            </a:r>
            <a:r>
              <a:rPr lang="en-US" sz="3600" dirty="0">
                <a:solidFill>
                  <a:srgbClr val="000000"/>
                </a:solidFill>
              </a:rPr>
              <a:t>Create Empty</a:t>
            </a:r>
            <a:r>
              <a:rPr lang="tr-TR" sz="3600" dirty="0">
                <a:solidFill>
                  <a:srgbClr val="000000"/>
                </a:solidFill>
              </a:rPr>
              <a:t>)</a:t>
            </a:r>
            <a:endParaRPr lang="en-US" sz="3600" kern="1200" dirty="0">
              <a:solidFill>
                <a:srgbClr val="000000"/>
              </a:solidFill>
              <a:latin typeface="+mj-lt"/>
              <a:ea typeface="+mj-ea"/>
              <a:cs typeface="+mj-cs"/>
            </a:endParaRPr>
          </a:p>
        </p:txBody>
      </p:sp>
      <p:sp>
        <p:nvSpPr>
          <p:cNvPr id="3" name="İçerik Yer Tutucusu 2">
            <a:extLst>
              <a:ext uri="{FF2B5EF4-FFF2-40B4-BE49-F238E27FC236}">
                <a16:creationId xmlns:a16="http://schemas.microsoft.com/office/drawing/2014/main" id="{D8BA3D8F-6FDE-47BE-AF9A-FEF16EA8BE9A}"/>
              </a:ext>
            </a:extLst>
          </p:cNvPr>
          <p:cNvSpPr>
            <a:spLocks noGrp="1"/>
          </p:cNvSpPr>
          <p:nvPr>
            <p:ph sz="half" idx="1"/>
          </p:nvPr>
        </p:nvSpPr>
        <p:spPr>
          <a:xfrm>
            <a:off x="804672" y="2421683"/>
            <a:ext cx="4765949" cy="3353476"/>
          </a:xfrm>
        </p:spPr>
        <p:txBody>
          <a:bodyPr vert="horz" lIns="91440" tIns="45720" rIns="91440" bIns="45720" rtlCol="0" anchor="t">
            <a:normAutofit/>
          </a:bodyPr>
          <a:lstStyle/>
          <a:p>
            <a:pPr marL="0" indent="0">
              <a:buNone/>
            </a:pPr>
            <a:r>
              <a:rPr lang="tr-TR" sz="1800" dirty="0">
                <a:solidFill>
                  <a:srgbClr val="000000"/>
                </a:solidFill>
              </a:rPr>
              <a:t>3</a:t>
            </a:r>
            <a:r>
              <a:rPr lang="en-US" sz="1800" dirty="0">
                <a:solidFill>
                  <a:srgbClr val="000000"/>
                </a:solidFill>
              </a:rPr>
              <a:t>. </a:t>
            </a:r>
            <a:r>
              <a:rPr lang="en-US" sz="1800" dirty="0" err="1">
                <a:solidFill>
                  <a:srgbClr val="000000"/>
                </a:solidFill>
              </a:rPr>
              <a:t>Yöntem</a:t>
            </a:r>
            <a:r>
              <a:rPr lang="en-US" sz="1800" dirty="0">
                <a:solidFill>
                  <a:srgbClr val="000000"/>
                </a:solidFill>
              </a:rPr>
              <a:t>:</a:t>
            </a:r>
          </a:p>
          <a:p>
            <a:r>
              <a:rPr lang="en-US" sz="1800" dirty="0">
                <a:solidFill>
                  <a:srgbClr val="000000"/>
                </a:solidFill>
              </a:rPr>
              <a:t>Hierarchy </a:t>
            </a:r>
            <a:r>
              <a:rPr lang="en-US" sz="1800" dirty="0" err="1">
                <a:solidFill>
                  <a:srgbClr val="000000"/>
                </a:solidFill>
              </a:rPr>
              <a:t>penceresinde</a:t>
            </a:r>
            <a:r>
              <a:rPr lang="en-US" sz="1800" dirty="0">
                <a:solidFill>
                  <a:srgbClr val="000000"/>
                </a:solidFill>
              </a:rPr>
              <a:t> + </a:t>
            </a:r>
            <a:r>
              <a:rPr lang="en-US" sz="1800" dirty="0" err="1">
                <a:solidFill>
                  <a:srgbClr val="000000"/>
                </a:solidFill>
              </a:rPr>
              <a:t>seçeneğine</a:t>
            </a:r>
            <a:r>
              <a:rPr lang="en-US" sz="1800" dirty="0">
                <a:solidFill>
                  <a:srgbClr val="000000"/>
                </a:solidFill>
              </a:rPr>
              <a:t> </a:t>
            </a:r>
            <a:r>
              <a:rPr lang="en-US" sz="1800" dirty="0" err="1">
                <a:solidFill>
                  <a:srgbClr val="000000"/>
                </a:solidFill>
              </a:rPr>
              <a:t>tıklayarak</a:t>
            </a:r>
            <a:r>
              <a:rPr lang="en-US" sz="1800" dirty="0">
                <a:solidFill>
                  <a:srgbClr val="000000"/>
                </a:solidFill>
              </a:rPr>
              <a:t> </a:t>
            </a:r>
            <a:r>
              <a:rPr lang="en-US" sz="1800" dirty="0" err="1">
                <a:solidFill>
                  <a:srgbClr val="000000"/>
                </a:solidFill>
              </a:rPr>
              <a:t>gelen</a:t>
            </a:r>
            <a:r>
              <a:rPr lang="en-US" sz="1800" dirty="0">
                <a:solidFill>
                  <a:srgbClr val="000000"/>
                </a:solidFill>
              </a:rPr>
              <a:t> </a:t>
            </a:r>
            <a:r>
              <a:rPr lang="en-US" sz="1800" dirty="0" err="1">
                <a:solidFill>
                  <a:srgbClr val="000000"/>
                </a:solidFill>
              </a:rPr>
              <a:t>seçeneklerden</a:t>
            </a:r>
            <a:r>
              <a:rPr lang="en-US" sz="1800" dirty="0">
                <a:solidFill>
                  <a:srgbClr val="000000"/>
                </a:solidFill>
              </a:rPr>
              <a:t> Create Empty </a:t>
            </a:r>
            <a:r>
              <a:rPr lang="en-US" sz="1800" dirty="0" err="1">
                <a:solidFill>
                  <a:srgbClr val="000000"/>
                </a:solidFill>
              </a:rPr>
              <a:t>nesnesi</a:t>
            </a:r>
            <a:r>
              <a:rPr lang="en-US" sz="1800" dirty="0">
                <a:solidFill>
                  <a:srgbClr val="000000"/>
                </a:solidFill>
              </a:rPr>
              <a:t> </a:t>
            </a:r>
            <a:r>
              <a:rPr lang="en-US" sz="1800" dirty="0" err="1">
                <a:solidFill>
                  <a:srgbClr val="000000"/>
                </a:solidFill>
              </a:rPr>
              <a:t>seçilir</a:t>
            </a:r>
            <a:r>
              <a:rPr lang="en-US" sz="1800" dirty="0">
                <a:solidFill>
                  <a:srgbClr val="000000"/>
                </a:solidFill>
              </a:rPr>
              <a:t>.</a:t>
            </a:r>
          </a:p>
          <a:p>
            <a:r>
              <a:rPr lang="en-US" sz="1800" dirty="0" err="1">
                <a:solidFill>
                  <a:srgbClr val="000000"/>
                </a:solidFill>
              </a:rPr>
              <a:t>Diğer</a:t>
            </a:r>
            <a:r>
              <a:rPr lang="en-US" sz="1800" dirty="0">
                <a:solidFill>
                  <a:srgbClr val="000000"/>
                </a:solidFill>
              </a:rPr>
              <a:t> </a:t>
            </a:r>
            <a:r>
              <a:rPr lang="en-US" sz="1800" dirty="0" err="1">
                <a:solidFill>
                  <a:srgbClr val="000000"/>
                </a:solidFill>
              </a:rPr>
              <a:t>nesnelerde</a:t>
            </a:r>
            <a:r>
              <a:rPr lang="en-US" sz="1800" dirty="0">
                <a:solidFill>
                  <a:srgbClr val="000000"/>
                </a:solidFill>
              </a:rPr>
              <a:t> </a:t>
            </a:r>
            <a:r>
              <a:rPr lang="en-US" sz="1800" dirty="0" err="1">
                <a:solidFill>
                  <a:srgbClr val="000000"/>
                </a:solidFill>
              </a:rPr>
              <a:t>bu</a:t>
            </a:r>
            <a:r>
              <a:rPr lang="en-US" sz="1800" dirty="0">
                <a:solidFill>
                  <a:srgbClr val="000000"/>
                </a:solidFill>
              </a:rPr>
              <a:t> </a:t>
            </a:r>
            <a:r>
              <a:rPr lang="en-US" sz="1800" dirty="0" err="1">
                <a:solidFill>
                  <a:srgbClr val="000000"/>
                </a:solidFill>
              </a:rPr>
              <a:t>yöntemle</a:t>
            </a:r>
            <a:r>
              <a:rPr lang="en-US" sz="1800" dirty="0">
                <a:solidFill>
                  <a:srgbClr val="000000"/>
                </a:solidFill>
              </a:rPr>
              <a:t> </a:t>
            </a:r>
            <a:r>
              <a:rPr lang="en-US" sz="1800" dirty="0" err="1">
                <a:solidFill>
                  <a:srgbClr val="000000"/>
                </a:solidFill>
              </a:rPr>
              <a:t>eklenebilir</a:t>
            </a:r>
            <a:r>
              <a:rPr lang="en-US" sz="1800" dirty="0">
                <a:solidFill>
                  <a:srgbClr val="000000"/>
                </a:solidFill>
              </a:rPr>
              <a:t>.</a:t>
            </a:r>
          </a:p>
          <a:p>
            <a:endParaRPr lang="en-US" sz="1800" dirty="0">
              <a:solidFill>
                <a:srgbClr val="000000"/>
              </a:solidFill>
            </a:endParaRPr>
          </a:p>
        </p:txBody>
      </p:sp>
      <p:sp>
        <p:nvSpPr>
          <p:cNvPr id="14"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çerik Yer Tutucusu 9" descr="ekran görüntüsü içeren bir resim&#10;&#10;Açıklama otomatik olarak oluşturuldu">
            <a:extLst>
              <a:ext uri="{FF2B5EF4-FFF2-40B4-BE49-F238E27FC236}">
                <a16:creationId xmlns:a16="http://schemas.microsoft.com/office/drawing/2014/main" id="{6BAB0BDD-3E05-458E-9530-A469212B36E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2" b="12420"/>
          <a:stretch/>
        </p:blipFill>
        <p:spPr>
          <a:xfrm>
            <a:off x="8379168" y="1700784"/>
            <a:ext cx="2800680" cy="4379976"/>
          </a:xfrm>
          <a:prstGeom prst="rect">
            <a:avLst/>
          </a:prstGeom>
        </p:spPr>
      </p:pic>
    </p:spTree>
    <p:extLst>
      <p:ext uri="{BB962C8B-B14F-4D97-AF65-F5344CB8AC3E}">
        <p14:creationId xmlns:p14="http://schemas.microsoft.com/office/powerpoint/2010/main" val="3613803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çerik Yer Tutucusu 7" descr="ekran görüntüsü, ekran, televizyon, siyah içeren bir resim&#10;&#10;Açıklama otomatik olarak oluşturuldu">
            <a:extLst>
              <a:ext uri="{FF2B5EF4-FFF2-40B4-BE49-F238E27FC236}">
                <a16:creationId xmlns:a16="http://schemas.microsoft.com/office/drawing/2014/main" id="{C7918111-16F9-48CE-9772-94133164B79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245" t="8268"/>
          <a:stretch/>
        </p:blipFill>
        <p:spPr>
          <a:xfrm>
            <a:off x="20" y="10"/>
            <a:ext cx="12191981" cy="6857990"/>
          </a:xfrm>
          <a:prstGeom prst="rect">
            <a:avLst/>
          </a:prstGeom>
        </p:spPr>
      </p:pic>
      <p:sp>
        <p:nvSpPr>
          <p:cNvPr id="15"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Başlık 4">
            <a:extLst>
              <a:ext uri="{FF2B5EF4-FFF2-40B4-BE49-F238E27FC236}">
                <a16:creationId xmlns:a16="http://schemas.microsoft.com/office/drawing/2014/main" id="{AD039D67-10E3-4E78-A198-83B0597ABA3C}"/>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err="1"/>
              <a:t>GameObject</a:t>
            </a:r>
            <a:r>
              <a:rPr lang="en-US" sz="6600" dirty="0"/>
              <a:t> </a:t>
            </a:r>
            <a:br>
              <a:rPr lang="tr-TR" sz="6600" dirty="0"/>
            </a:br>
            <a:r>
              <a:rPr lang="en-US" sz="6600" dirty="0"/>
              <a:t>Transform </a:t>
            </a:r>
            <a:r>
              <a:rPr lang="tr-TR" sz="6600" dirty="0">
                <a:sym typeface="Wingdings" panose="05000000000000000000" pitchFamily="2" charset="2"/>
              </a:rPr>
              <a:t> </a:t>
            </a:r>
            <a:r>
              <a:rPr lang="en-US" sz="6600" dirty="0"/>
              <a:t>Reset</a:t>
            </a:r>
          </a:p>
        </p:txBody>
      </p:sp>
      <p:sp>
        <p:nvSpPr>
          <p:cNvPr id="17" name="Rectangle: Rounded Corners 1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kdörtgen 8">
            <a:extLst>
              <a:ext uri="{FF2B5EF4-FFF2-40B4-BE49-F238E27FC236}">
                <a16:creationId xmlns:a16="http://schemas.microsoft.com/office/drawing/2014/main" id="{E8F09839-CC24-49A4-8063-698996C84EC3}"/>
              </a:ext>
            </a:extLst>
          </p:cNvPr>
          <p:cNvSpPr/>
          <p:nvPr/>
        </p:nvSpPr>
        <p:spPr>
          <a:xfrm>
            <a:off x="11912600" y="800100"/>
            <a:ext cx="279380" cy="228600"/>
          </a:xfrm>
          <a:prstGeom prst="rect">
            <a:avLst/>
          </a:prstGeom>
          <a:no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81990304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266E132E-AAF0-4389-841A-1A04A8DAC320}"/>
              </a:ext>
            </a:extLst>
          </p:cNvPr>
          <p:cNvSpPr>
            <a:spLocks noGrp="1"/>
          </p:cNvSpPr>
          <p:nvPr>
            <p:ph type="title"/>
          </p:nvPr>
        </p:nvSpPr>
        <p:spPr>
          <a:xfrm>
            <a:off x="4384039" y="365125"/>
            <a:ext cx="7164493" cy="1325563"/>
          </a:xfrm>
        </p:spPr>
        <p:txBody>
          <a:bodyPr>
            <a:normAutofit/>
          </a:bodyPr>
          <a:lstStyle/>
          <a:p>
            <a:r>
              <a:rPr lang="tr-TR"/>
              <a:t>GameObject Özelleştirmek</a:t>
            </a:r>
          </a:p>
        </p:txBody>
      </p:sp>
      <p:pic>
        <p:nvPicPr>
          <p:cNvPr id="5" name="İçerik Yer Tutucusu 4" descr="ekran görüntüsü, oturma, siyah, otobüs içeren bir resim&#10;&#10;Açıklama otomatik olarak oluşturuldu">
            <a:extLst>
              <a:ext uri="{FF2B5EF4-FFF2-40B4-BE49-F238E27FC236}">
                <a16:creationId xmlns:a16="http://schemas.microsoft.com/office/drawing/2014/main" id="{C5065F01-61A6-46A1-886F-A62132B5899B}"/>
              </a:ext>
            </a:extLst>
          </p:cNvPr>
          <p:cNvPicPr>
            <a:picLocks noChangeAspect="1"/>
          </p:cNvPicPr>
          <p:nvPr/>
        </p:nvPicPr>
        <p:blipFill rotWithShape="1">
          <a:blip r:embed="rId3">
            <a:extLst>
              <a:ext uri="{28A0092B-C50C-407E-A947-70E740481C1C}">
                <a14:useLocalDpi xmlns:a14="http://schemas.microsoft.com/office/drawing/2010/main" val="0"/>
              </a:ext>
            </a:extLst>
          </a:blip>
          <a:srcRect l="-6314" r="-6537" b="-1475"/>
          <a:stretch/>
        </p:blipFill>
        <p:spPr>
          <a:xfrm>
            <a:off x="480060" y="665911"/>
            <a:ext cx="3425957" cy="5525696"/>
          </a:xfrm>
          <a:prstGeom prst="rect">
            <a:avLst/>
          </a:prstGeom>
        </p:spPr>
      </p:pic>
      <p:sp>
        <p:nvSpPr>
          <p:cNvPr id="9" name="Content Placeholder 8">
            <a:extLst>
              <a:ext uri="{FF2B5EF4-FFF2-40B4-BE49-F238E27FC236}">
                <a16:creationId xmlns:a16="http://schemas.microsoft.com/office/drawing/2014/main" id="{B401DC88-AE1A-4EDD-8348-1118CE948949}"/>
              </a:ext>
            </a:extLst>
          </p:cNvPr>
          <p:cNvSpPr>
            <a:spLocks noGrp="1"/>
          </p:cNvSpPr>
          <p:nvPr>
            <p:ph idx="1"/>
          </p:nvPr>
        </p:nvSpPr>
        <p:spPr>
          <a:xfrm>
            <a:off x="4387515" y="2022601"/>
            <a:ext cx="7161017" cy="4154361"/>
          </a:xfrm>
        </p:spPr>
        <p:txBody>
          <a:bodyPr>
            <a:normAutofit/>
          </a:bodyPr>
          <a:lstStyle/>
          <a:p>
            <a:pPr marL="514350" indent="-514350">
              <a:buFont typeface="+mj-lt"/>
              <a:buAutoNum type="arabicPeriod"/>
            </a:pPr>
            <a:r>
              <a:rPr lang="tr-TR" sz="2000"/>
              <a:t>Transform ayarlarını Reset ile sıfırlayarak nesnenin Orjine gelmesini sağladık.</a:t>
            </a:r>
          </a:p>
          <a:p>
            <a:pPr marL="514350" indent="-514350">
              <a:buFont typeface="+mj-lt"/>
              <a:buAutoNum type="arabicPeriod"/>
            </a:pPr>
            <a:r>
              <a:rPr lang="tr-TR" sz="2000"/>
              <a:t>Add Component ile Camera Component’ini nesneye ekledik.</a:t>
            </a:r>
          </a:p>
          <a:p>
            <a:pPr marL="514350" indent="-514350">
              <a:buFont typeface="+mj-lt"/>
              <a:buAutoNum type="arabicPeriod"/>
            </a:pPr>
            <a:r>
              <a:rPr lang="tr-TR" sz="2000"/>
              <a:t>MainCamera ile özellikleri benzer olsun diye Projection ayarındaki Perspective seçeneğini Orthographic yaptık.</a:t>
            </a:r>
          </a:p>
          <a:p>
            <a:pPr marL="0" indent="0">
              <a:buNone/>
            </a:pPr>
            <a:r>
              <a:rPr lang="tr-TR" sz="2000"/>
              <a:t>Buradaki ayarlar gerçek kameralarda olan ayarlarla birebir örtüşmektedir.</a:t>
            </a:r>
          </a:p>
        </p:txBody>
      </p:sp>
    </p:spTree>
    <p:extLst>
      <p:ext uri="{BB962C8B-B14F-4D97-AF65-F5344CB8AC3E}">
        <p14:creationId xmlns:p14="http://schemas.microsoft.com/office/powerpoint/2010/main" val="115059351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71CE44F1-0224-4A40-BB20-9BB2B4032799}"/>
              </a:ext>
            </a:extLst>
          </p:cNvPr>
          <p:cNvSpPr/>
          <p:nvPr/>
        </p:nvSpPr>
        <p:spPr>
          <a:xfrm>
            <a:off x="448101" y="460774"/>
            <a:ext cx="4182520" cy="5937880"/>
          </a:xfrm>
          <a:prstGeom prst="rect">
            <a:avLst/>
          </a:prstGeom>
          <a:solidFill>
            <a:srgbClr val="5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Rectangle 2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418252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F02321F-B6C5-4A4E-B766-102E7D617B31}"/>
              </a:ext>
            </a:extLst>
          </p:cNvPr>
          <p:cNvSpPr>
            <a:spLocks noGrp="1"/>
          </p:cNvSpPr>
          <p:nvPr>
            <p:ph type="title"/>
          </p:nvPr>
        </p:nvSpPr>
        <p:spPr>
          <a:xfrm>
            <a:off x="774700" y="762000"/>
            <a:ext cx="3595973" cy="3018430"/>
          </a:xfrm>
        </p:spPr>
        <p:txBody>
          <a:bodyPr vert="horz" lIns="91440" tIns="45720" rIns="91440" bIns="45720" rtlCol="0" anchor="ctr">
            <a:normAutofit/>
          </a:bodyPr>
          <a:lstStyle/>
          <a:p>
            <a:r>
              <a:rPr lang="en-US" kern="1200" dirty="0">
                <a:solidFill>
                  <a:srgbClr val="FFFFFF"/>
                </a:solidFill>
                <a:latin typeface="+mj-lt"/>
                <a:ea typeface="+mj-ea"/>
                <a:cs typeface="+mj-cs"/>
              </a:rPr>
              <a:t>Scripting </a:t>
            </a:r>
            <a:br>
              <a:rPr lang="tr-TR" kern="1200" dirty="0">
                <a:solidFill>
                  <a:srgbClr val="FFFFFF"/>
                </a:solidFill>
                <a:latin typeface="+mj-lt"/>
                <a:ea typeface="+mj-ea"/>
                <a:cs typeface="+mj-cs"/>
              </a:rPr>
            </a:br>
            <a:r>
              <a:rPr lang="en-US" kern="1200" dirty="0">
                <a:solidFill>
                  <a:srgbClr val="FFFFFF"/>
                </a:solidFill>
                <a:latin typeface="+mj-lt"/>
                <a:ea typeface="+mj-ea"/>
                <a:cs typeface="+mj-cs"/>
              </a:rPr>
              <a:t>(</a:t>
            </a:r>
            <a:r>
              <a:rPr lang="en-US" kern="1200" dirty="0" err="1">
                <a:solidFill>
                  <a:srgbClr val="FFFFFF"/>
                </a:solidFill>
                <a:latin typeface="+mj-lt"/>
                <a:ea typeface="+mj-ea"/>
                <a:cs typeface="+mj-cs"/>
              </a:rPr>
              <a:t>Betik</a:t>
            </a:r>
            <a:r>
              <a:rPr lang="en-US" kern="1200" dirty="0">
                <a:solidFill>
                  <a:srgbClr val="FFFFFF"/>
                </a:solidFill>
                <a:latin typeface="+mj-lt"/>
                <a:ea typeface="+mj-ea"/>
                <a:cs typeface="+mj-cs"/>
              </a:rPr>
              <a:t> </a:t>
            </a:r>
            <a:r>
              <a:rPr lang="en-US" kern="1200" dirty="0" err="1">
                <a:solidFill>
                  <a:srgbClr val="FFFFFF"/>
                </a:solidFill>
                <a:latin typeface="+mj-lt"/>
                <a:ea typeface="+mj-ea"/>
                <a:cs typeface="+mj-cs"/>
              </a:rPr>
              <a:t>Programlama</a:t>
            </a:r>
            <a:r>
              <a:rPr lang="en-US" kern="1200" dirty="0">
                <a:solidFill>
                  <a:srgbClr val="FFFFFF"/>
                </a:solidFill>
                <a:latin typeface="+mj-lt"/>
                <a:ea typeface="+mj-ea"/>
                <a:cs typeface="+mj-cs"/>
              </a:rPr>
              <a:t>)</a:t>
            </a:r>
          </a:p>
        </p:txBody>
      </p:sp>
      <p:sp>
        <p:nvSpPr>
          <p:cNvPr id="36" name="Rectangle 2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836" y="450221"/>
            <a:ext cx="4899923"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9DCF51E8-E81F-4E71-9991-FF852AF87C74}"/>
              </a:ext>
            </a:extLst>
          </p:cNvPr>
          <p:cNvSpPr>
            <a:spLocks noGrp="1"/>
          </p:cNvSpPr>
          <p:nvPr>
            <p:ph sz="half" idx="1"/>
          </p:nvPr>
        </p:nvSpPr>
        <p:spPr>
          <a:xfrm>
            <a:off x="5259592" y="909143"/>
            <a:ext cx="4007581" cy="5029586"/>
          </a:xfrm>
        </p:spPr>
        <p:txBody>
          <a:bodyPr vert="horz" lIns="91440" tIns="45720" rIns="91440" bIns="45720" rtlCol="0" anchor="ctr">
            <a:normAutofit/>
          </a:bodyPr>
          <a:lstStyle/>
          <a:p>
            <a:pPr marL="0"/>
            <a:r>
              <a:rPr lang="en-US" sz="2400" dirty="0"/>
              <a:t>Script </a:t>
            </a:r>
            <a:r>
              <a:rPr lang="en-US" sz="2400" dirty="0">
                <a:sym typeface="Wingdings" panose="05000000000000000000" pitchFamily="2" charset="2"/>
              </a:rPr>
              <a:t> Programming Language (</a:t>
            </a:r>
            <a:r>
              <a:rPr lang="en-US" sz="2400" dirty="0" err="1">
                <a:sym typeface="Wingdings" panose="05000000000000000000" pitchFamily="2" charset="2"/>
              </a:rPr>
              <a:t>Programlama</a:t>
            </a:r>
            <a:r>
              <a:rPr lang="en-US" sz="2400" dirty="0">
                <a:sym typeface="Wingdings" panose="05000000000000000000" pitchFamily="2" charset="2"/>
              </a:rPr>
              <a:t> Dili) </a:t>
            </a:r>
          </a:p>
          <a:p>
            <a:r>
              <a:rPr lang="tr-TR" sz="2400" dirty="0">
                <a:sym typeface="Wingdings" panose="05000000000000000000" pitchFamily="2" charset="2"/>
              </a:rPr>
              <a:t>B</a:t>
            </a:r>
            <a:r>
              <a:rPr lang="en-US" sz="2400" dirty="0" err="1">
                <a:sym typeface="Wingdings" panose="05000000000000000000" pitchFamily="2" charset="2"/>
              </a:rPr>
              <a:t>elli</a:t>
            </a:r>
            <a:r>
              <a:rPr lang="en-US" sz="2400" dirty="0">
                <a:sym typeface="Wingdings" panose="05000000000000000000" pitchFamily="2" charset="2"/>
              </a:rPr>
              <a:t> </a:t>
            </a:r>
            <a:r>
              <a:rPr lang="en-US" sz="2400" dirty="0" err="1">
                <a:sym typeface="Wingdings" panose="05000000000000000000" pitchFamily="2" charset="2"/>
              </a:rPr>
              <a:t>görevleri</a:t>
            </a:r>
            <a:r>
              <a:rPr lang="en-US" sz="2400" dirty="0">
                <a:sym typeface="Wingdings" panose="05000000000000000000" pitchFamily="2" charset="2"/>
              </a:rPr>
              <a:t> </a:t>
            </a:r>
            <a:r>
              <a:rPr lang="en-US" sz="2400" dirty="0" err="1">
                <a:sym typeface="Wingdings" panose="05000000000000000000" pitchFamily="2" charset="2"/>
              </a:rPr>
              <a:t>yerine</a:t>
            </a:r>
            <a:r>
              <a:rPr lang="en-US" sz="2400" dirty="0">
                <a:sym typeface="Wingdings" panose="05000000000000000000" pitchFamily="2" charset="2"/>
              </a:rPr>
              <a:t> </a:t>
            </a:r>
            <a:r>
              <a:rPr lang="en-US" sz="2400" dirty="0" err="1">
                <a:sym typeface="Wingdings" panose="05000000000000000000" pitchFamily="2" charset="2"/>
              </a:rPr>
              <a:t>getirme</a:t>
            </a:r>
            <a:r>
              <a:rPr lang="tr-TR" sz="2400" dirty="0" err="1">
                <a:sym typeface="Wingdings" panose="05000000000000000000" pitchFamily="2" charset="2"/>
              </a:rPr>
              <a:t>leri</a:t>
            </a:r>
            <a:r>
              <a:rPr lang="en-US" sz="2400" dirty="0">
                <a:sym typeface="Wingdings" panose="05000000000000000000" pitchFamily="2" charset="2"/>
              </a:rPr>
              <a:t> </a:t>
            </a:r>
            <a:r>
              <a:rPr lang="en-US" sz="2400" dirty="0" err="1">
                <a:sym typeface="Wingdings" panose="05000000000000000000" pitchFamily="2" charset="2"/>
              </a:rPr>
              <a:t>için</a:t>
            </a:r>
            <a:r>
              <a:rPr lang="tr-TR" sz="2400" dirty="0">
                <a:sym typeface="Wingdings" panose="05000000000000000000" pitchFamily="2" charset="2"/>
              </a:rPr>
              <a:t> </a:t>
            </a:r>
            <a:r>
              <a:rPr lang="tr-TR" sz="2400" dirty="0" err="1">
                <a:sym typeface="Wingdings" panose="05000000000000000000" pitchFamily="2" charset="2"/>
              </a:rPr>
              <a:t>Script’ler</a:t>
            </a:r>
            <a:r>
              <a:rPr lang="tr-TR" sz="2400" dirty="0">
                <a:sym typeface="Wingdings" panose="05000000000000000000" pitchFamily="2" charset="2"/>
              </a:rPr>
              <a:t> </a:t>
            </a:r>
            <a:r>
              <a:rPr lang="en-US" sz="2400" dirty="0" err="1">
                <a:sym typeface="Wingdings" panose="05000000000000000000" pitchFamily="2" charset="2"/>
              </a:rPr>
              <a:t>kullanılır</a:t>
            </a:r>
            <a:r>
              <a:rPr lang="en-US" sz="2400" dirty="0">
                <a:sym typeface="Wingdings" panose="05000000000000000000" pitchFamily="2" charset="2"/>
              </a:rPr>
              <a:t>.</a:t>
            </a:r>
          </a:p>
          <a:p>
            <a:r>
              <a:rPr lang="en-US" sz="2400" dirty="0" err="1">
                <a:sym typeface="Wingdings" panose="05000000000000000000" pitchFamily="2" charset="2"/>
              </a:rPr>
              <a:t>Belirli</a:t>
            </a:r>
            <a:r>
              <a:rPr lang="en-US" sz="2400" dirty="0">
                <a:sym typeface="Wingdings" panose="05000000000000000000" pitchFamily="2" charset="2"/>
              </a:rPr>
              <a:t> </a:t>
            </a:r>
            <a:r>
              <a:rPr lang="en-US" sz="2400" dirty="0" err="1">
                <a:sym typeface="Wingdings" panose="05000000000000000000" pitchFamily="2" charset="2"/>
              </a:rPr>
              <a:t>bir</a:t>
            </a:r>
            <a:r>
              <a:rPr lang="en-US" sz="2400" dirty="0">
                <a:sym typeface="Wingdings" panose="05000000000000000000" pitchFamily="2" charset="2"/>
              </a:rPr>
              <a:t> </a:t>
            </a:r>
            <a:r>
              <a:rPr lang="en-US" sz="2400" dirty="0" err="1">
                <a:sym typeface="Wingdings" panose="05000000000000000000" pitchFamily="2" charset="2"/>
              </a:rPr>
              <a:t>görevi</a:t>
            </a:r>
            <a:r>
              <a:rPr lang="en-US" sz="2400" dirty="0">
                <a:sym typeface="Wingdings" panose="05000000000000000000" pitchFamily="2" charset="2"/>
              </a:rPr>
              <a:t> </a:t>
            </a:r>
            <a:r>
              <a:rPr lang="en-US" sz="2400" dirty="0" err="1">
                <a:sym typeface="Wingdings" panose="05000000000000000000" pitchFamily="2" charset="2"/>
              </a:rPr>
              <a:t>yapması</a:t>
            </a:r>
            <a:r>
              <a:rPr lang="en-US" sz="2400" dirty="0">
                <a:sym typeface="Wingdings" panose="05000000000000000000" pitchFamily="2" charset="2"/>
              </a:rPr>
              <a:t> </a:t>
            </a:r>
            <a:r>
              <a:rPr lang="en-US" sz="2400" dirty="0" err="1">
                <a:sym typeface="Wingdings" panose="05000000000000000000" pitchFamily="2" charset="2"/>
              </a:rPr>
              <a:t>için</a:t>
            </a:r>
            <a:r>
              <a:rPr lang="en-US" sz="2400" dirty="0">
                <a:sym typeface="Wingdings" panose="05000000000000000000" pitchFamily="2" charset="2"/>
              </a:rPr>
              <a:t> </a:t>
            </a:r>
            <a:r>
              <a:rPr lang="en-US" sz="2400" dirty="0" err="1">
                <a:sym typeface="Wingdings" panose="05000000000000000000" pitchFamily="2" charset="2"/>
              </a:rPr>
              <a:t>hazırladığımız</a:t>
            </a:r>
            <a:r>
              <a:rPr lang="en-US" sz="2400" dirty="0">
                <a:sym typeface="Wingdings" panose="05000000000000000000" pitchFamily="2" charset="2"/>
              </a:rPr>
              <a:t> </a:t>
            </a:r>
            <a:r>
              <a:rPr lang="en-US" sz="2400" dirty="0" err="1">
                <a:sym typeface="Wingdings" panose="05000000000000000000" pitchFamily="2" charset="2"/>
              </a:rPr>
              <a:t>bileşenleri</a:t>
            </a:r>
            <a:r>
              <a:rPr lang="en-US" sz="2400" dirty="0">
                <a:sym typeface="Wingdings" panose="05000000000000000000" pitchFamily="2" charset="2"/>
              </a:rPr>
              <a:t> Component </a:t>
            </a:r>
            <a:r>
              <a:rPr lang="en-US" sz="2400" dirty="0" err="1">
                <a:sym typeface="Wingdings" panose="05000000000000000000" pitchFamily="2" charset="2"/>
              </a:rPr>
              <a:t>mantığı</a:t>
            </a:r>
            <a:r>
              <a:rPr lang="en-US" sz="2400" dirty="0">
                <a:sym typeface="Wingdings" panose="05000000000000000000" pitchFamily="2" charset="2"/>
              </a:rPr>
              <a:t> </a:t>
            </a:r>
            <a:r>
              <a:rPr lang="en-US" sz="2400" dirty="0" err="1">
                <a:sym typeface="Wingdings" panose="05000000000000000000" pitchFamily="2" charset="2"/>
              </a:rPr>
              <a:t>ile</a:t>
            </a:r>
            <a:r>
              <a:rPr lang="en-US" sz="2400" dirty="0">
                <a:sym typeface="Wingdings" panose="05000000000000000000" pitchFamily="2" charset="2"/>
              </a:rPr>
              <a:t> </a:t>
            </a:r>
            <a:r>
              <a:rPr lang="en-US" sz="2400" dirty="0" err="1">
                <a:sym typeface="Wingdings" panose="05000000000000000000" pitchFamily="2" charset="2"/>
              </a:rPr>
              <a:t>birçok</a:t>
            </a:r>
            <a:r>
              <a:rPr lang="en-US" sz="2400" dirty="0">
                <a:sym typeface="Wingdings" panose="05000000000000000000" pitchFamily="2" charset="2"/>
              </a:rPr>
              <a:t> </a:t>
            </a:r>
            <a:r>
              <a:rPr lang="en-US" sz="2400" dirty="0" err="1">
                <a:sym typeface="Wingdings" panose="05000000000000000000" pitchFamily="2" charset="2"/>
              </a:rPr>
              <a:t>yerde</a:t>
            </a:r>
            <a:r>
              <a:rPr lang="en-US" sz="2400" dirty="0">
                <a:sym typeface="Wingdings" panose="05000000000000000000" pitchFamily="2" charset="2"/>
              </a:rPr>
              <a:t> </a:t>
            </a:r>
            <a:r>
              <a:rPr lang="en-US" sz="2400" dirty="0" err="1">
                <a:sym typeface="Wingdings" panose="05000000000000000000" pitchFamily="2" charset="2"/>
              </a:rPr>
              <a:t>tekrar</a:t>
            </a:r>
            <a:r>
              <a:rPr lang="en-US" sz="2400" dirty="0">
                <a:sym typeface="Wingdings" panose="05000000000000000000" pitchFamily="2" charset="2"/>
              </a:rPr>
              <a:t> </a:t>
            </a:r>
            <a:r>
              <a:rPr lang="en-US" sz="2400" dirty="0" err="1">
                <a:sym typeface="Wingdings" panose="05000000000000000000" pitchFamily="2" charset="2"/>
              </a:rPr>
              <a:t>tekrar</a:t>
            </a:r>
            <a:r>
              <a:rPr lang="en-US" sz="2400" dirty="0">
                <a:sym typeface="Wingdings" panose="05000000000000000000" pitchFamily="2" charset="2"/>
              </a:rPr>
              <a:t> </a:t>
            </a:r>
            <a:r>
              <a:rPr lang="en-US" sz="2400" dirty="0" err="1">
                <a:sym typeface="Wingdings" panose="05000000000000000000" pitchFamily="2" charset="2"/>
              </a:rPr>
              <a:t>kullanabiliriz</a:t>
            </a:r>
            <a:r>
              <a:rPr lang="en-US" sz="2400" dirty="0">
                <a:sym typeface="Wingdings" panose="05000000000000000000" pitchFamily="2" charset="2"/>
              </a:rPr>
              <a:t>.</a:t>
            </a:r>
            <a:r>
              <a:rPr lang="tr-TR" sz="2400" dirty="0">
                <a:sym typeface="Wingdings" panose="05000000000000000000" pitchFamily="2" charset="2"/>
              </a:rPr>
              <a:t> Yani b</a:t>
            </a:r>
            <a:r>
              <a:rPr lang="en-US" sz="2400" dirty="0" err="1">
                <a:sym typeface="Wingdings" panose="05000000000000000000" pitchFamily="2" charset="2"/>
              </a:rPr>
              <a:t>ir</a:t>
            </a:r>
            <a:r>
              <a:rPr lang="en-US" sz="2400" dirty="0">
                <a:sym typeface="Wingdings" panose="05000000000000000000" pitchFamily="2" charset="2"/>
              </a:rPr>
              <a:t> Component </a:t>
            </a:r>
            <a:r>
              <a:rPr lang="en-US" sz="2400" dirty="0" err="1">
                <a:sym typeface="Wingdings" panose="05000000000000000000" pitchFamily="2" charset="2"/>
              </a:rPr>
              <a:t>sadece</a:t>
            </a:r>
            <a:r>
              <a:rPr lang="en-US" sz="2400" dirty="0">
                <a:sym typeface="Wingdings" panose="05000000000000000000" pitchFamily="2" charset="2"/>
              </a:rPr>
              <a:t> </a:t>
            </a:r>
            <a:r>
              <a:rPr lang="en-US" sz="2400" dirty="0" err="1">
                <a:sym typeface="Wingdings" panose="05000000000000000000" pitchFamily="2" charset="2"/>
              </a:rPr>
              <a:t>bir</a:t>
            </a:r>
            <a:r>
              <a:rPr lang="en-US" sz="2400" dirty="0">
                <a:sym typeface="Wingdings" panose="05000000000000000000" pitchFamily="2" charset="2"/>
              </a:rPr>
              <a:t> </a:t>
            </a:r>
            <a:r>
              <a:rPr lang="en-US" sz="2400" dirty="0" err="1">
                <a:sym typeface="Wingdings" panose="05000000000000000000" pitchFamily="2" charset="2"/>
              </a:rPr>
              <a:t>oyun</a:t>
            </a:r>
            <a:r>
              <a:rPr lang="en-US" sz="2400" dirty="0">
                <a:sym typeface="Wingdings" panose="05000000000000000000" pitchFamily="2" charset="2"/>
              </a:rPr>
              <a:t> </a:t>
            </a:r>
            <a:r>
              <a:rPr lang="en-US" sz="2400" dirty="0" err="1">
                <a:sym typeface="Wingdings" panose="05000000000000000000" pitchFamily="2" charset="2"/>
              </a:rPr>
              <a:t>objesine</a:t>
            </a:r>
            <a:r>
              <a:rPr lang="en-US" sz="2400" dirty="0">
                <a:sym typeface="Wingdings" panose="05000000000000000000" pitchFamily="2" charset="2"/>
              </a:rPr>
              <a:t> </a:t>
            </a:r>
            <a:r>
              <a:rPr lang="en-US" sz="2400" dirty="0" err="1">
                <a:sym typeface="Wingdings" panose="05000000000000000000" pitchFamily="2" charset="2"/>
              </a:rPr>
              <a:t>ait</a:t>
            </a:r>
            <a:r>
              <a:rPr lang="en-US" sz="2400" dirty="0">
                <a:sym typeface="Wingdings" panose="05000000000000000000" pitchFamily="2" charset="2"/>
              </a:rPr>
              <a:t> </a:t>
            </a:r>
            <a:r>
              <a:rPr lang="en-US" sz="2400" dirty="0" err="1">
                <a:sym typeface="Wingdings" panose="05000000000000000000" pitchFamily="2" charset="2"/>
              </a:rPr>
              <a:t>olmak</a:t>
            </a:r>
            <a:r>
              <a:rPr lang="en-US" sz="2400" dirty="0">
                <a:sym typeface="Wingdings" panose="05000000000000000000" pitchFamily="2" charset="2"/>
              </a:rPr>
              <a:t> </a:t>
            </a:r>
            <a:r>
              <a:rPr lang="en-US" sz="2400" dirty="0" err="1">
                <a:sym typeface="Wingdings" panose="05000000000000000000" pitchFamily="2" charset="2"/>
              </a:rPr>
              <a:t>zorunda</a:t>
            </a:r>
            <a:r>
              <a:rPr lang="en-US" sz="2400" dirty="0">
                <a:sym typeface="Wingdings" panose="05000000000000000000" pitchFamily="2" charset="2"/>
              </a:rPr>
              <a:t> </a:t>
            </a:r>
            <a:r>
              <a:rPr lang="en-US" sz="2400" dirty="0" err="1">
                <a:sym typeface="Wingdings" panose="05000000000000000000" pitchFamily="2" charset="2"/>
              </a:rPr>
              <a:t>değildir</a:t>
            </a:r>
            <a:r>
              <a:rPr lang="en-US" sz="2400" dirty="0">
                <a:sym typeface="Wingdings" panose="05000000000000000000" pitchFamily="2" charset="2"/>
              </a:rPr>
              <a:t>. </a:t>
            </a:r>
            <a:r>
              <a:rPr lang="en-US" sz="2400" dirty="0" err="1">
                <a:sym typeface="Wingdings" panose="05000000000000000000" pitchFamily="2" charset="2"/>
              </a:rPr>
              <a:t>Diğer</a:t>
            </a:r>
            <a:r>
              <a:rPr lang="en-US" sz="2400" dirty="0">
                <a:sym typeface="Wingdings" panose="05000000000000000000" pitchFamily="2" charset="2"/>
              </a:rPr>
              <a:t> </a:t>
            </a:r>
            <a:r>
              <a:rPr lang="en-US" sz="2400" dirty="0" err="1">
                <a:sym typeface="Wingdings" panose="05000000000000000000" pitchFamily="2" charset="2"/>
              </a:rPr>
              <a:t>nesnelere</a:t>
            </a:r>
            <a:r>
              <a:rPr lang="en-US" sz="2400" dirty="0">
                <a:sym typeface="Wingdings" panose="05000000000000000000" pitchFamily="2" charset="2"/>
              </a:rPr>
              <a:t> de </a:t>
            </a:r>
            <a:r>
              <a:rPr lang="en-US" sz="2400" dirty="0" err="1">
                <a:sym typeface="Wingdings" panose="05000000000000000000" pitchFamily="2" charset="2"/>
              </a:rPr>
              <a:t>eklenebilir</a:t>
            </a:r>
            <a:r>
              <a:rPr lang="en-US" sz="2400" dirty="0">
                <a:sym typeface="Wingdings" panose="05000000000000000000" pitchFamily="2" charset="2"/>
              </a:rPr>
              <a:t>.</a:t>
            </a:r>
          </a:p>
          <a:p>
            <a:endParaRPr lang="en-US" sz="2400" dirty="0"/>
          </a:p>
        </p:txBody>
      </p:sp>
      <p:sp>
        <p:nvSpPr>
          <p:cNvPr id="28" name="Rectangle 2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5866" y="450221"/>
            <a:ext cx="1868033" cy="360316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3746" y="4214253"/>
            <a:ext cx="1868033" cy="2173848"/>
          </a:xfrm>
          <a:prstGeom prst="rect">
            <a:avLst/>
          </a:prstGeom>
          <a:solidFill>
            <a:srgbClr val="6FB2C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4183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418252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9D6FAE07-C01B-4F60-B88D-2B21251C2B6A}"/>
              </a:ext>
            </a:extLst>
          </p:cNvPr>
          <p:cNvSpPr>
            <a:spLocks noGrp="1"/>
          </p:cNvSpPr>
          <p:nvPr>
            <p:ph type="title"/>
          </p:nvPr>
        </p:nvSpPr>
        <p:spPr>
          <a:xfrm>
            <a:off x="774700" y="762000"/>
            <a:ext cx="3595973" cy="3018430"/>
          </a:xfrm>
        </p:spPr>
        <p:txBody>
          <a:bodyPr vert="horz" lIns="91440" tIns="45720" rIns="91440" bIns="45720" rtlCol="0">
            <a:normAutofit/>
          </a:bodyPr>
          <a:lstStyle/>
          <a:p>
            <a:r>
              <a:rPr lang="tr-TR" sz="4100">
                <a:solidFill>
                  <a:srgbClr val="FFFFFF"/>
                </a:solidFill>
              </a:rPr>
              <a:t>Single Responsibility Principle (SPR) </a:t>
            </a:r>
            <a:br>
              <a:rPr lang="tr-TR" sz="4100">
                <a:solidFill>
                  <a:srgbClr val="FFFFFF"/>
                </a:solidFill>
              </a:rPr>
            </a:br>
            <a:r>
              <a:rPr lang="tr-TR" sz="4100">
                <a:solidFill>
                  <a:srgbClr val="FFFFFF"/>
                </a:solidFill>
              </a:rPr>
              <a:t>-Tek Sorumluluk İlkesi-</a:t>
            </a:r>
            <a:endParaRPr lang="en-US" sz="4100">
              <a:solidFill>
                <a:srgbClr val="FFFFFF"/>
              </a:solidFill>
            </a:endParaRPr>
          </a:p>
        </p:txBody>
      </p:sp>
      <p:sp>
        <p:nvSpPr>
          <p:cNvPr id="22" name="Rectangle 21">
            <a:extLst>
              <a:ext uri="{FF2B5EF4-FFF2-40B4-BE49-F238E27FC236}">
                <a16:creationId xmlns:a16="http://schemas.microsoft.com/office/drawing/2014/main" id="{9F094233-2135-4AF1-986E-5751814CD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770" y="4209599"/>
            <a:ext cx="4172809" cy="2173848"/>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836" y="450221"/>
            <a:ext cx="4899923"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15" name="Content Placeholder 14">
            <a:extLst>
              <a:ext uri="{FF2B5EF4-FFF2-40B4-BE49-F238E27FC236}">
                <a16:creationId xmlns:a16="http://schemas.microsoft.com/office/drawing/2014/main" id="{E0985BA9-E6BB-42E6-BE75-00B1F2850251}"/>
              </a:ext>
            </a:extLst>
          </p:cNvPr>
          <p:cNvSpPr>
            <a:spLocks noGrp="1"/>
          </p:cNvSpPr>
          <p:nvPr>
            <p:ph idx="1"/>
          </p:nvPr>
        </p:nvSpPr>
        <p:spPr>
          <a:xfrm>
            <a:off x="5259592" y="909143"/>
            <a:ext cx="4007581" cy="5029586"/>
          </a:xfrm>
        </p:spPr>
        <p:txBody>
          <a:bodyPr anchor="ctr">
            <a:normAutofit fontScale="92500"/>
          </a:bodyPr>
          <a:lstStyle/>
          <a:p>
            <a:r>
              <a:rPr lang="tr-TR" sz="2400" dirty="0"/>
              <a:t>Hazırladığımız ve Component olarak kullandığımız bir </a:t>
            </a:r>
            <a:r>
              <a:rPr lang="tr-TR" sz="2400" dirty="0" err="1"/>
              <a:t>Script’in</a:t>
            </a:r>
            <a:r>
              <a:rPr lang="tr-TR" sz="2400" dirty="0"/>
              <a:t> sadece bir işi yapmasını hedeflemeliyiz. </a:t>
            </a:r>
          </a:p>
          <a:p>
            <a:r>
              <a:rPr lang="tr-TR" sz="2400" dirty="0"/>
              <a:t>Örneğin sahnede olan oyun objelerinin her biri için </a:t>
            </a:r>
            <a:r>
              <a:rPr lang="tr-TR" sz="2400" dirty="0" err="1"/>
              <a:t>Console’a</a:t>
            </a:r>
            <a:r>
              <a:rPr lang="tr-TR" sz="2400" dirty="0"/>
              <a:t> «Ben Oyundayım» </a:t>
            </a:r>
            <a:r>
              <a:rPr lang="tr-TR" sz="2400" dirty="0" err="1"/>
              <a:t>Log</a:t>
            </a:r>
            <a:r>
              <a:rPr lang="tr-TR" sz="2400" dirty="0"/>
              <a:t> mesajının yazdırılmasını sadece bir </a:t>
            </a:r>
            <a:r>
              <a:rPr lang="tr-TR" sz="2400" dirty="0" err="1"/>
              <a:t>Script</a:t>
            </a:r>
            <a:r>
              <a:rPr lang="tr-TR" sz="2400" dirty="0"/>
              <a:t> hazırlayıp, bu </a:t>
            </a:r>
            <a:r>
              <a:rPr lang="tr-TR" sz="2400" dirty="0" err="1"/>
              <a:t>Component’i</a:t>
            </a:r>
            <a:r>
              <a:rPr lang="tr-TR" sz="2400" dirty="0"/>
              <a:t> tüm oyun objelerine ekleyerek sağlayabiliriz.</a:t>
            </a:r>
          </a:p>
          <a:p>
            <a:r>
              <a:rPr lang="tr-TR" sz="2400" dirty="0"/>
              <a:t>Aynı şekilde bu sorumluluğa sahip olan </a:t>
            </a:r>
            <a:r>
              <a:rPr lang="tr-TR" sz="2400" dirty="0" err="1"/>
              <a:t>Script’e</a:t>
            </a:r>
            <a:r>
              <a:rPr lang="tr-TR" sz="2400" dirty="0"/>
              <a:t> başka bir sorumluluk vermemeliyiz.</a:t>
            </a:r>
            <a:endParaRPr lang="en-US" sz="2400" dirty="0"/>
          </a:p>
        </p:txBody>
      </p:sp>
      <p:sp>
        <p:nvSpPr>
          <p:cNvPr id="26" name="Rectangle 25">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5866" y="450221"/>
            <a:ext cx="1868033" cy="360316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İçerik Yer Tutucusu 10" descr="ekran görüntüsü içeren bir resim&#10;&#10;Açıklama otomatik olarak oluşturuldu">
            <a:extLst>
              <a:ext uri="{FF2B5EF4-FFF2-40B4-BE49-F238E27FC236}">
                <a16:creationId xmlns:a16="http://schemas.microsoft.com/office/drawing/2014/main" id="{4AF38061-B97B-487E-9665-6DE06E40C95C}"/>
              </a:ext>
            </a:extLst>
          </p:cNvPr>
          <p:cNvPicPr>
            <a:picLocks noChangeAspect="1"/>
          </p:cNvPicPr>
          <p:nvPr/>
        </p:nvPicPr>
        <p:blipFill rotWithShape="1">
          <a:blip r:embed="rId3">
            <a:extLst>
              <a:ext uri="{28A0092B-C50C-407E-A947-70E740481C1C}">
                <a14:useLocalDpi xmlns:a14="http://schemas.microsoft.com/office/drawing/2010/main" val="0"/>
              </a:ext>
            </a:extLst>
          </a:blip>
          <a:srcRect l="16251" t="24972" r="7100" b="-4189"/>
          <a:stretch/>
        </p:blipFill>
        <p:spPr>
          <a:xfrm>
            <a:off x="904980" y="4374295"/>
            <a:ext cx="3335411" cy="1835611"/>
          </a:xfrm>
          <a:prstGeom prst="rect">
            <a:avLst/>
          </a:prstGeom>
        </p:spPr>
      </p:pic>
      <p:sp>
        <p:nvSpPr>
          <p:cNvPr id="28" name="Rectangle 2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3746" y="4214253"/>
            <a:ext cx="1868033" cy="2173848"/>
          </a:xfrm>
          <a:prstGeom prst="rect">
            <a:avLst/>
          </a:prstGeom>
          <a:solidFill>
            <a:srgbClr val="6FB2C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46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5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34AAED3-774E-496B-86FF-62E4523E2125}"/>
              </a:ext>
            </a:extLst>
          </p:cNvPr>
          <p:cNvSpPr>
            <a:spLocks noGrp="1"/>
          </p:cNvSpPr>
          <p:nvPr>
            <p:ph type="title"/>
          </p:nvPr>
        </p:nvSpPr>
        <p:spPr>
          <a:xfrm>
            <a:off x="793662" y="386930"/>
            <a:ext cx="10066122" cy="1298448"/>
          </a:xfrm>
        </p:spPr>
        <p:txBody>
          <a:bodyPr anchor="b">
            <a:normAutofit/>
          </a:bodyPr>
          <a:lstStyle/>
          <a:p>
            <a:r>
              <a:rPr lang="tr-TR" dirty="0"/>
              <a:t>«Ben buradayım» </a:t>
            </a:r>
            <a:r>
              <a:rPr lang="tr-TR" dirty="0" err="1"/>
              <a:t>Log</a:t>
            </a:r>
            <a:r>
              <a:rPr lang="tr-TR" dirty="0"/>
              <a:t> Mesajını Veren </a:t>
            </a:r>
            <a:r>
              <a:rPr lang="tr-TR" dirty="0" err="1"/>
              <a:t>Script’i</a:t>
            </a:r>
            <a:r>
              <a:rPr lang="tr-TR" dirty="0"/>
              <a:t> Oluşturalım</a:t>
            </a:r>
          </a:p>
        </p:txBody>
      </p:sp>
      <p:sp>
        <p:nvSpPr>
          <p:cNvPr id="73" name="Rectangle 6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çerik Yer Tutucusu 2">
            <a:extLst>
              <a:ext uri="{FF2B5EF4-FFF2-40B4-BE49-F238E27FC236}">
                <a16:creationId xmlns:a16="http://schemas.microsoft.com/office/drawing/2014/main" id="{E01B4AFC-ED1A-4403-9314-4EE21684F83E}"/>
              </a:ext>
            </a:extLst>
          </p:cNvPr>
          <p:cNvSpPr>
            <a:spLocks noGrp="1"/>
          </p:cNvSpPr>
          <p:nvPr>
            <p:ph idx="1"/>
          </p:nvPr>
        </p:nvSpPr>
        <p:spPr>
          <a:xfrm>
            <a:off x="793661" y="2599509"/>
            <a:ext cx="4530898" cy="3639450"/>
          </a:xfrm>
        </p:spPr>
        <p:txBody>
          <a:bodyPr anchor="ctr">
            <a:normAutofit/>
          </a:bodyPr>
          <a:lstStyle/>
          <a:p>
            <a:pPr marL="514350" indent="-514350">
              <a:buFont typeface="+mj-lt"/>
              <a:buAutoNum type="arabicPeriod"/>
            </a:pPr>
            <a:r>
              <a:rPr lang="tr-TR" sz="2000"/>
              <a:t>Öncelikle Script’lerimiz için Scripts klasörünü oluşturalım. </a:t>
            </a:r>
          </a:p>
          <a:p>
            <a:pPr marL="457200" lvl="1" indent="0">
              <a:buNone/>
            </a:pPr>
            <a:r>
              <a:rPr lang="tr-TR" sz="2000"/>
              <a:t>Bunun için;</a:t>
            </a:r>
          </a:p>
          <a:p>
            <a:pPr lvl="1"/>
            <a:r>
              <a:rPr lang="tr-TR" sz="2000"/>
              <a:t> 1. yöntem Project yerleşimindeki Assets klasöründe sağ tıklayıp Create </a:t>
            </a:r>
            <a:r>
              <a:rPr lang="tr-TR" sz="2000">
                <a:sym typeface="Wingdings" panose="05000000000000000000" pitchFamily="2" charset="2"/>
              </a:rPr>
              <a:t> Folder seçeneğini seçmektir.</a:t>
            </a:r>
          </a:p>
          <a:p>
            <a:pPr lvl="1"/>
            <a:r>
              <a:rPr lang="tr-TR" sz="2000">
                <a:sym typeface="Wingdings" panose="05000000000000000000" pitchFamily="2" charset="2"/>
              </a:rPr>
              <a:t>2. yöntem Assets menüsünde yer alan Create  Folder seçeneğini seçmektir.</a:t>
            </a:r>
          </a:p>
        </p:txBody>
      </p:sp>
      <p:pic>
        <p:nvPicPr>
          <p:cNvPr id="6" name="Resim 5">
            <a:extLst>
              <a:ext uri="{FF2B5EF4-FFF2-40B4-BE49-F238E27FC236}">
                <a16:creationId xmlns:a16="http://schemas.microsoft.com/office/drawing/2014/main" id="{793385DA-56BC-4D2E-9BE2-A535443848A8}"/>
              </a:ext>
            </a:extLst>
          </p:cNvPr>
          <p:cNvPicPr>
            <a:picLocks noChangeAspect="1"/>
          </p:cNvPicPr>
          <p:nvPr/>
        </p:nvPicPr>
        <p:blipFill rotWithShape="1">
          <a:blip r:embed="rId3">
            <a:extLst>
              <a:ext uri="{28A0092B-C50C-407E-A947-70E740481C1C}">
                <a14:useLocalDpi xmlns:a14="http://schemas.microsoft.com/office/drawing/2010/main" val="0"/>
              </a:ext>
            </a:extLst>
          </a:blip>
          <a:srcRect r="5314" b="1"/>
          <a:stretch/>
        </p:blipFill>
        <p:spPr>
          <a:xfrm>
            <a:off x="5911532" y="2484255"/>
            <a:ext cx="5150277" cy="3714244"/>
          </a:xfrm>
          <a:prstGeom prst="rect">
            <a:avLst/>
          </a:prstGeom>
        </p:spPr>
      </p:pic>
      <p:sp>
        <p:nvSpPr>
          <p:cNvPr id="75" name="Rectangle 6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95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34AAED3-774E-496B-86FF-62E4523E2125}"/>
              </a:ext>
            </a:extLst>
          </p:cNvPr>
          <p:cNvSpPr>
            <a:spLocks noGrp="1"/>
          </p:cNvSpPr>
          <p:nvPr>
            <p:ph type="title"/>
          </p:nvPr>
        </p:nvSpPr>
        <p:spPr>
          <a:xfrm>
            <a:off x="793662" y="386930"/>
            <a:ext cx="10066122" cy="1298448"/>
          </a:xfrm>
        </p:spPr>
        <p:txBody>
          <a:bodyPr anchor="b">
            <a:normAutofit/>
          </a:bodyPr>
          <a:lstStyle/>
          <a:p>
            <a:r>
              <a:rPr lang="tr-TR" dirty="0"/>
              <a:t>«Ben buradayım» </a:t>
            </a:r>
            <a:r>
              <a:rPr lang="tr-TR" dirty="0" err="1"/>
              <a:t>Log</a:t>
            </a:r>
            <a:r>
              <a:rPr lang="tr-TR" dirty="0"/>
              <a:t> Mesajını Veren </a:t>
            </a:r>
            <a:r>
              <a:rPr lang="tr-TR" dirty="0" err="1"/>
              <a:t>Script’i</a:t>
            </a:r>
            <a:r>
              <a:rPr lang="tr-TR" dirty="0"/>
              <a:t> Oluşturalım</a:t>
            </a:r>
          </a:p>
        </p:txBody>
      </p:sp>
      <p:sp>
        <p:nvSpPr>
          <p:cNvPr id="80"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çerik Yer Tutucusu 2">
            <a:extLst>
              <a:ext uri="{FF2B5EF4-FFF2-40B4-BE49-F238E27FC236}">
                <a16:creationId xmlns:a16="http://schemas.microsoft.com/office/drawing/2014/main" id="{E01B4AFC-ED1A-4403-9314-4EE21684F83E}"/>
              </a:ext>
            </a:extLst>
          </p:cNvPr>
          <p:cNvSpPr>
            <a:spLocks noGrp="1"/>
          </p:cNvSpPr>
          <p:nvPr>
            <p:ph idx="1"/>
          </p:nvPr>
        </p:nvSpPr>
        <p:spPr>
          <a:xfrm>
            <a:off x="793661" y="2599509"/>
            <a:ext cx="4530898" cy="3639450"/>
          </a:xfrm>
        </p:spPr>
        <p:txBody>
          <a:bodyPr anchor="ctr">
            <a:normAutofit/>
          </a:bodyPr>
          <a:lstStyle/>
          <a:p>
            <a:pPr marL="514350" indent="-514350">
              <a:buFont typeface="+mj-lt"/>
              <a:buAutoNum type="arabicPeriod" startAt="2"/>
            </a:pPr>
            <a:r>
              <a:rPr lang="tr-TR" sz="2000" dirty="0" err="1"/>
              <a:t>Scripts</a:t>
            </a:r>
            <a:r>
              <a:rPr lang="tr-TR" sz="2000" dirty="0"/>
              <a:t> klasörüne çift tıklayarak klasörün içerisine girelim.</a:t>
            </a:r>
          </a:p>
          <a:p>
            <a:pPr marL="514350" indent="-514350">
              <a:buFont typeface="+mj-lt"/>
              <a:buAutoNum type="arabicPeriod" startAt="2"/>
            </a:pPr>
            <a:r>
              <a:rPr lang="tr-TR" sz="2000" dirty="0" err="1"/>
              <a:t>Assets</a:t>
            </a:r>
            <a:r>
              <a:rPr lang="tr-TR" sz="2000" dirty="0"/>
              <a:t> klasöründe sağ tıklayıp </a:t>
            </a:r>
            <a:r>
              <a:rPr lang="tr-TR" sz="2000" dirty="0" err="1"/>
              <a:t>Create</a:t>
            </a:r>
            <a:r>
              <a:rPr lang="tr-TR" sz="2000" dirty="0"/>
              <a:t> </a:t>
            </a:r>
            <a:r>
              <a:rPr lang="tr-TR" sz="2000" dirty="0">
                <a:sym typeface="Wingdings" panose="05000000000000000000" pitchFamily="2" charset="2"/>
              </a:rPr>
              <a:t> C# </a:t>
            </a:r>
            <a:r>
              <a:rPr lang="tr-TR" sz="2000" dirty="0" err="1">
                <a:sym typeface="Wingdings" panose="05000000000000000000" pitchFamily="2" charset="2"/>
              </a:rPr>
              <a:t>Script</a:t>
            </a:r>
            <a:r>
              <a:rPr lang="tr-TR" sz="2000" dirty="0">
                <a:sym typeface="Wingdings" panose="05000000000000000000" pitchFamily="2" charset="2"/>
              </a:rPr>
              <a:t> seçeneğini seçelim. </a:t>
            </a:r>
            <a:r>
              <a:rPr lang="tr-TR" sz="2000" dirty="0" err="1">
                <a:sym typeface="Wingdings" panose="05000000000000000000" pitchFamily="2" charset="2"/>
              </a:rPr>
              <a:t>Script’e</a:t>
            </a:r>
            <a:r>
              <a:rPr lang="tr-TR" sz="2000" dirty="0">
                <a:sym typeface="Wingdings" panose="05000000000000000000" pitchFamily="2" charset="2"/>
              </a:rPr>
              <a:t> bir isim verelim. Ör. </a:t>
            </a:r>
            <a:r>
              <a:rPr lang="tr-TR" sz="2000" dirty="0" err="1">
                <a:sym typeface="Wingdings" panose="05000000000000000000" pitchFamily="2" charset="2"/>
              </a:rPr>
              <a:t>KimlerBurada</a:t>
            </a:r>
            <a:endParaRPr lang="tr-TR" sz="2000" dirty="0">
              <a:sym typeface="Wingdings" panose="05000000000000000000" pitchFamily="2" charset="2"/>
            </a:endParaRPr>
          </a:p>
        </p:txBody>
      </p:sp>
      <p:pic>
        <p:nvPicPr>
          <p:cNvPr id="6" name="Resim 5" descr="ekran görüntüsü içeren bir resim&#10;&#10;Açıklama otomatik olarak oluşturuldu">
            <a:extLst>
              <a:ext uri="{FF2B5EF4-FFF2-40B4-BE49-F238E27FC236}">
                <a16:creationId xmlns:a16="http://schemas.microsoft.com/office/drawing/2014/main" id="{793385DA-56BC-4D2E-9BE2-A535443848A8}"/>
              </a:ext>
            </a:extLst>
          </p:cNvPr>
          <p:cNvPicPr>
            <a:picLocks noChangeAspect="1"/>
          </p:cNvPicPr>
          <p:nvPr/>
        </p:nvPicPr>
        <p:blipFill rotWithShape="1">
          <a:blip r:embed="rId3">
            <a:extLst>
              <a:ext uri="{28A0092B-C50C-407E-A947-70E740481C1C}">
                <a14:useLocalDpi xmlns:a14="http://schemas.microsoft.com/office/drawing/2010/main" val="0"/>
              </a:ext>
            </a:extLst>
          </a:blip>
          <a:srcRect r="2" b="15900"/>
          <a:stretch/>
        </p:blipFill>
        <p:spPr>
          <a:xfrm>
            <a:off x="5911532" y="2484255"/>
            <a:ext cx="5150277" cy="3714244"/>
          </a:xfrm>
          <a:prstGeom prst="rect">
            <a:avLst/>
          </a:prstGeom>
        </p:spPr>
      </p:pic>
      <p:sp>
        <p:nvSpPr>
          <p:cNvPr id="82"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861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34AAED3-774E-496B-86FF-62E4523E2125}"/>
              </a:ext>
            </a:extLst>
          </p:cNvPr>
          <p:cNvSpPr>
            <a:spLocks noGrp="1"/>
          </p:cNvSpPr>
          <p:nvPr>
            <p:ph type="title"/>
          </p:nvPr>
        </p:nvSpPr>
        <p:spPr>
          <a:xfrm>
            <a:off x="589560" y="856180"/>
            <a:ext cx="4560584" cy="1128068"/>
          </a:xfrm>
        </p:spPr>
        <p:txBody>
          <a:bodyPr anchor="ctr">
            <a:normAutofit/>
          </a:bodyPr>
          <a:lstStyle/>
          <a:p>
            <a:r>
              <a:rPr lang="tr-TR" sz="3700" dirty="0" err="1"/>
              <a:t>Sprite</a:t>
            </a:r>
            <a:r>
              <a:rPr lang="tr-TR" sz="3700" dirty="0"/>
              <a:t> Nesnesini Projemize Ekleyelim</a:t>
            </a:r>
          </a:p>
        </p:txBody>
      </p:sp>
      <p:grpSp>
        <p:nvGrpSpPr>
          <p:cNvPr id="47" name="Group 4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8" name="Rectangle 4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çerik Yer Tutucusu 2">
            <a:extLst>
              <a:ext uri="{FF2B5EF4-FFF2-40B4-BE49-F238E27FC236}">
                <a16:creationId xmlns:a16="http://schemas.microsoft.com/office/drawing/2014/main" id="{E01B4AFC-ED1A-4403-9314-4EE21684F83E}"/>
              </a:ext>
            </a:extLst>
          </p:cNvPr>
          <p:cNvSpPr>
            <a:spLocks noGrp="1"/>
          </p:cNvSpPr>
          <p:nvPr>
            <p:ph idx="1"/>
          </p:nvPr>
        </p:nvSpPr>
        <p:spPr>
          <a:xfrm>
            <a:off x="590719" y="2330505"/>
            <a:ext cx="4559425" cy="3979585"/>
          </a:xfrm>
        </p:spPr>
        <p:txBody>
          <a:bodyPr anchor="ctr">
            <a:normAutofit/>
          </a:bodyPr>
          <a:lstStyle/>
          <a:p>
            <a:pPr marL="514350" indent="-514350">
              <a:buFont typeface="+mj-lt"/>
              <a:buAutoNum type="arabicPeriod"/>
            </a:pPr>
            <a:r>
              <a:rPr lang="tr-TR" sz="2000" dirty="0"/>
              <a:t>Öncelikle </a:t>
            </a:r>
            <a:r>
              <a:rPr lang="tr-TR" sz="2000"/>
              <a:t>Sprite’larımız</a:t>
            </a:r>
            <a:r>
              <a:rPr lang="tr-TR" sz="2000" dirty="0"/>
              <a:t> için </a:t>
            </a:r>
            <a:r>
              <a:rPr lang="tr-TR" sz="2000"/>
              <a:t>Sprite</a:t>
            </a:r>
            <a:r>
              <a:rPr lang="tr-TR" sz="2000" dirty="0"/>
              <a:t> klasörünü oluşturalım. </a:t>
            </a:r>
          </a:p>
          <a:p>
            <a:pPr marL="457200" lvl="1" indent="0">
              <a:buNone/>
            </a:pPr>
            <a:r>
              <a:rPr lang="tr-TR" sz="2000" dirty="0"/>
              <a:t>Bunun için;</a:t>
            </a:r>
          </a:p>
          <a:p>
            <a:pPr lvl="1"/>
            <a:r>
              <a:rPr lang="tr-TR" sz="2000" dirty="0"/>
              <a:t> 1. yöntem Project yerleşimindeki </a:t>
            </a:r>
            <a:r>
              <a:rPr lang="tr-TR" sz="2000"/>
              <a:t>Assets</a:t>
            </a:r>
            <a:r>
              <a:rPr lang="tr-TR" sz="2000" dirty="0"/>
              <a:t> klasöründe sağ tıklayıp </a:t>
            </a:r>
            <a:r>
              <a:rPr lang="tr-TR" sz="2000"/>
              <a:t>Create</a:t>
            </a:r>
            <a:r>
              <a:rPr lang="tr-TR" sz="2000" dirty="0"/>
              <a:t> </a:t>
            </a:r>
            <a:r>
              <a:rPr lang="tr-TR" sz="2000" dirty="0">
                <a:sym typeface="Wingdings" panose="05000000000000000000" pitchFamily="2" charset="2"/>
              </a:rPr>
              <a:t> </a:t>
            </a:r>
            <a:r>
              <a:rPr lang="tr-TR" sz="2000">
                <a:sym typeface="Wingdings" panose="05000000000000000000" pitchFamily="2" charset="2"/>
              </a:rPr>
              <a:t>Folder</a:t>
            </a:r>
            <a:r>
              <a:rPr lang="tr-TR" sz="2000" dirty="0">
                <a:sym typeface="Wingdings" panose="05000000000000000000" pitchFamily="2" charset="2"/>
              </a:rPr>
              <a:t> seçeneğini seçmektir.</a:t>
            </a:r>
          </a:p>
          <a:p>
            <a:pPr lvl="1"/>
            <a:r>
              <a:rPr lang="tr-TR" sz="2000" dirty="0">
                <a:sym typeface="Wingdings" panose="05000000000000000000" pitchFamily="2" charset="2"/>
              </a:rPr>
              <a:t>2. yöntem </a:t>
            </a:r>
            <a:r>
              <a:rPr lang="tr-TR" sz="2000">
                <a:sym typeface="Wingdings" panose="05000000000000000000" pitchFamily="2" charset="2"/>
              </a:rPr>
              <a:t>Assets</a:t>
            </a:r>
            <a:r>
              <a:rPr lang="tr-TR" sz="2000" dirty="0">
                <a:sym typeface="Wingdings" panose="05000000000000000000" pitchFamily="2" charset="2"/>
              </a:rPr>
              <a:t> menüsünde yer alan </a:t>
            </a:r>
            <a:r>
              <a:rPr lang="tr-TR" sz="2000">
                <a:sym typeface="Wingdings" panose="05000000000000000000" pitchFamily="2" charset="2"/>
              </a:rPr>
              <a:t>Create</a:t>
            </a:r>
            <a:r>
              <a:rPr lang="tr-TR" sz="2000" dirty="0">
                <a:sym typeface="Wingdings" panose="05000000000000000000" pitchFamily="2" charset="2"/>
              </a:rPr>
              <a:t>  </a:t>
            </a:r>
            <a:r>
              <a:rPr lang="tr-TR" sz="2000">
                <a:sym typeface="Wingdings" panose="05000000000000000000" pitchFamily="2" charset="2"/>
              </a:rPr>
              <a:t>Folder</a:t>
            </a:r>
            <a:r>
              <a:rPr lang="tr-TR" sz="2000" dirty="0">
                <a:sym typeface="Wingdings" panose="05000000000000000000" pitchFamily="2" charset="2"/>
              </a:rPr>
              <a:t> seçeneğini seçmektir.</a:t>
            </a:r>
          </a:p>
        </p:txBody>
      </p:sp>
      <p:sp>
        <p:nvSpPr>
          <p:cNvPr id="53" name="Rectangle 5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a:extLst>
              <a:ext uri="{FF2B5EF4-FFF2-40B4-BE49-F238E27FC236}">
                <a16:creationId xmlns:a16="http://schemas.microsoft.com/office/drawing/2014/main" id="{793385DA-56BC-4D2E-9BE2-A535443848A8}"/>
              </a:ext>
            </a:extLst>
          </p:cNvPr>
          <p:cNvPicPr>
            <a:picLocks noChangeAspect="1"/>
          </p:cNvPicPr>
          <p:nvPr/>
        </p:nvPicPr>
        <p:blipFill rotWithShape="1">
          <a:blip r:embed="rId3">
            <a:extLst>
              <a:ext uri="{28A0092B-C50C-407E-A947-70E740481C1C}">
                <a14:useLocalDpi xmlns:a14="http://schemas.microsoft.com/office/drawing/2010/main" val="0"/>
              </a:ext>
            </a:extLst>
          </a:blip>
          <a:srcRect l="373" r="34122" b="1"/>
          <a:stretch/>
        </p:blipFill>
        <p:spPr>
          <a:xfrm>
            <a:off x="5977788" y="799352"/>
            <a:ext cx="5425410" cy="5259296"/>
          </a:xfrm>
          <a:prstGeom prst="rect">
            <a:avLst/>
          </a:prstGeom>
        </p:spPr>
      </p:pic>
    </p:spTree>
    <p:extLst>
      <p:ext uri="{BB962C8B-B14F-4D97-AF65-F5344CB8AC3E}">
        <p14:creationId xmlns:p14="http://schemas.microsoft.com/office/powerpoint/2010/main" val="3964250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396521-F4B6-463C-90EC-655527DD36AC}"/>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2500" dirty="0"/>
              <a:t>«Ben</a:t>
            </a:r>
            <a:r>
              <a:rPr lang="tr-TR" sz="2500" dirty="0"/>
              <a:t> buradayım</a:t>
            </a:r>
            <a:r>
              <a:rPr lang="en-US" sz="2500" dirty="0"/>
              <a:t>» Log </a:t>
            </a:r>
            <a:r>
              <a:rPr lang="en-US" sz="2500" dirty="0" err="1"/>
              <a:t>Mesajını</a:t>
            </a:r>
            <a:r>
              <a:rPr lang="en-US" sz="2500" dirty="0"/>
              <a:t> </a:t>
            </a:r>
            <a:r>
              <a:rPr lang="en-US" sz="2500" dirty="0" err="1"/>
              <a:t>Veren</a:t>
            </a:r>
            <a:r>
              <a:rPr lang="en-US" sz="2500" dirty="0"/>
              <a:t> </a:t>
            </a:r>
            <a:r>
              <a:rPr lang="en-US" sz="2500" dirty="0" err="1"/>
              <a:t>Script’i</a:t>
            </a:r>
            <a:r>
              <a:rPr lang="en-US" sz="2500" dirty="0"/>
              <a:t> </a:t>
            </a:r>
            <a:r>
              <a:rPr lang="en-US" sz="2500" dirty="0" err="1"/>
              <a:t>Oluşturalım</a:t>
            </a:r>
            <a:endParaRPr lang="en-US" sz="2500" dirty="0"/>
          </a:p>
        </p:txBody>
      </p:sp>
      <p:grpSp>
        <p:nvGrpSpPr>
          <p:cNvPr id="22"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029F2814-5CC4-47B6-BC05-09F53653F6CD}"/>
              </a:ext>
            </a:extLst>
          </p:cNvPr>
          <p:cNvSpPr>
            <a:spLocks noGrp="1"/>
          </p:cNvSpPr>
          <p:nvPr>
            <p:ph sz="half" idx="1"/>
          </p:nvPr>
        </p:nvSpPr>
        <p:spPr>
          <a:xfrm>
            <a:off x="590719" y="2330505"/>
            <a:ext cx="4559425" cy="3979585"/>
          </a:xfrm>
        </p:spPr>
        <p:txBody>
          <a:bodyPr vert="horz" lIns="91440" tIns="45720" rIns="91440" bIns="45720" rtlCol="0" anchor="ctr">
            <a:normAutofit/>
          </a:bodyPr>
          <a:lstStyle/>
          <a:p>
            <a:pPr marL="742950" indent="-457200">
              <a:buFont typeface="+mj-lt"/>
              <a:buAutoNum type="arabicPeriod" startAt="4"/>
            </a:pPr>
            <a:r>
              <a:rPr lang="en-US" sz="2000" dirty="0" err="1">
                <a:sym typeface="Wingdings" panose="05000000000000000000" pitchFamily="2" charset="2"/>
              </a:rPr>
              <a:t>Script’e</a:t>
            </a:r>
            <a:r>
              <a:rPr lang="en-US" sz="2000" dirty="0">
                <a:sym typeface="Wingdings" panose="05000000000000000000" pitchFamily="2" charset="2"/>
              </a:rPr>
              <a:t> </a:t>
            </a:r>
            <a:r>
              <a:rPr lang="en-US" sz="2000" dirty="0" err="1">
                <a:sym typeface="Wingdings" panose="05000000000000000000" pitchFamily="2" charset="2"/>
              </a:rPr>
              <a:t>çift</a:t>
            </a:r>
            <a:r>
              <a:rPr lang="en-US" sz="2000" dirty="0">
                <a:sym typeface="Wingdings" panose="05000000000000000000" pitchFamily="2" charset="2"/>
              </a:rPr>
              <a:t> </a:t>
            </a:r>
            <a:r>
              <a:rPr lang="en-US" sz="2000" dirty="0" err="1">
                <a:sym typeface="Wingdings" panose="05000000000000000000" pitchFamily="2" charset="2"/>
              </a:rPr>
              <a:t>tıklayarak</a:t>
            </a:r>
            <a:r>
              <a:rPr lang="en-US" sz="2000" dirty="0">
                <a:sym typeface="Wingdings" panose="05000000000000000000" pitchFamily="2" charset="2"/>
              </a:rPr>
              <a:t> Visual </a:t>
            </a:r>
            <a:r>
              <a:rPr lang="en-US" sz="2000" dirty="0" err="1">
                <a:sym typeface="Wingdings" panose="05000000000000000000" pitchFamily="2" charset="2"/>
              </a:rPr>
              <a:t>Studio’nun</a:t>
            </a:r>
            <a:r>
              <a:rPr lang="en-US" sz="2000" dirty="0">
                <a:sym typeface="Wingdings" panose="05000000000000000000" pitchFamily="2" charset="2"/>
              </a:rPr>
              <a:t> </a:t>
            </a:r>
            <a:r>
              <a:rPr lang="en-US" sz="2000" dirty="0" err="1">
                <a:sym typeface="Wingdings" panose="05000000000000000000" pitchFamily="2" charset="2"/>
              </a:rPr>
              <a:t>açılmasını</a:t>
            </a:r>
            <a:r>
              <a:rPr lang="en-US" sz="2000" dirty="0">
                <a:sym typeface="Wingdings" panose="05000000000000000000" pitchFamily="2" charset="2"/>
              </a:rPr>
              <a:t> </a:t>
            </a:r>
            <a:r>
              <a:rPr lang="en-US" sz="2000" dirty="0" err="1">
                <a:sym typeface="Wingdings" panose="05000000000000000000" pitchFamily="2" charset="2"/>
              </a:rPr>
              <a:t>sağlayalım</a:t>
            </a:r>
            <a:r>
              <a:rPr lang="en-US" sz="2000" dirty="0">
                <a:sym typeface="Wingdings" panose="05000000000000000000" pitchFamily="2" charset="2"/>
              </a:rPr>
              <a:t>.</a:t>
            </a:r>
          </a:p>
          <a:p>
            <a:pPr marL="514350"/>
            <a:endParaRPr lang="en-US"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ekran görüntüsü içeren bir resim&#10;&#10;Açıklama otomatik olarak oluşturuldu">
            <a:extLst>
              <a:ext uri="{FF2B5EF4-FFF2-40B4-BE49-F238E27FC236}">
                <a16:creationId xmlns:a16="http://schemas.microsoft.com/office/drawing/2014/main" id="{855900E1-A317-4EC1-B868-15AC46686D0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6" t="5" r="17498" b="-7"/>
          <a:stretch/>
        </p:blipFill>
        <p:spPr>
          <a:xfrm>
            <a:off x="5977788" y="799352"/>
            <a:ext cx="5425410" cy="5259296"/>
          </a:xfrm>
          <a:prstGeom prst="rect">
            <a:avLst/>
          </a:prstGeom>
        </p:spPr>
      </p:pic>
    </p:spTree>
    <p:extLst>
      <p:ext uri="{BB962C8B-B14F-4D97-AF65-F5344CB8AC3E}">
        <p14:creationId xmlns:p14="http://schemas.microsoft.com/office/powerpoint/2010/main" val="4057739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E31D679-DCED-4E75-87AF-498793302004}"/>
              </a:ext>
            </a:extLst>
          </p:cNvPr>
          <p:cNvSpPr>
            <a:spLocks noGrp="1"/>
          </p:cNvSpPr>
          <p:nvPr>
            <p:ph type="title"/>
          </p:nvPr>
        </p:nvSpPr>
        <p:spPr>
          <a:xfrm>
            <a:off x="1045028" y="1336329"/>
            <a:ext cx="3892732" cy="4382588"/>
          </a:xfrm>
        </p:spPr>
        <p:txBody>
          <a:bodyPr anchor="ctr">
            <a:normAutofit/>
          </a:bodyPr>
          <a:lstStyle/>
          <a:p>
            <a:r>
              <a:rPr lang="en-US" sz="5400" dirty="0"/>
              <a:t>«Ben</a:t>
            </a:r>
            <a:r>
              <a:rPr lang="tr-TR" sz="5400" dirty="0"/>
              <a:t> buradayım</a:t>
            </a:r>
            <a:r>
              <a:rPr lang="en-US" sz="5400" dirty="0"/>
              <a:t>» Log </a:t>
            </a:r>
            <a:r>
              <a:rPr lang="en-US" sz="5400" dirty="0" err="1"/>
              <a:t>Mesajını</a:t>
            </a:r>
            <a:r>
              <a:rPr lang="en-US" sz="5400" dirty="0"/>
              <a:t> </a:t>
            </a:r>
            <a:r>
              <a:rPr lang="en-US" sz="5400" dirty="0" err="1"/>
              <a:t>Veren</a:t>
            </a:r>
            <a:r>
              <a:rPr lang="en-US" sz="5400" dirty="0"/>
              <a:t> </a:t>
            </a:r>
            <a:r>
              <a:rPr lang="en-US" sz="5400" dirty="0" err="1"/>
              <a:t>Script’i</a:t>
            </a:r>
            <a:r>
              <a:rPr lang="en-US" sz="5400" dirty="0"/>
              <a:t> </a:t>
            </a:r>
            <a:r>
              <a:rPr lang="en-US" sz="5400" dirty="0" err="1"/>
              <a:t>Oluşturalım</a:t>
            </a:r>
            <a:endParaRPr lang="tr-TR" sz="5400" dirty="0"/>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8964144-1AB5-4E62-86D9-0D690C93457D}"/>
              </a:ext>
            </a:extLst>
          </p:cNvPr>
          <p:cNvSpPr>
            <a:spLocks noGrp="1"/>
          </p:cNvSpPr>
          <p:nvPr>
            <p:ph idx="1"/>
          </p:nvPr>
        </p:nvSpPr>
        <p:spPr>
          <a:xfrm>
            <a:off x="6096001" y="1336329"/>
            <a:ext cx="5260848" cy="4382588"/>
          </a:xfrm>
        </p:spPr>
        <p:txBody>
          <a:bodyPr anchor="ctr">
            <a:normAutofit/>
          </a:bodyPr>
          <a:lstStyle/>
          <a:p>
            <a:pPr marL="514350" indent="-514350">
              <a:buFont typeface="+mj-lt"/>
              <a:buAutoNum type="arabicPeriod" startAt="5"/>
            </a:pPr>
            <a:r>
              <a:rPr lang="tr-TR" sz="2000" dirty="0">
                <a:sym typeface="Wingdings" panose="05000000000000000000" pitchFamily="2" charset="2"/>
              </a:rPr>
              <a:t>Gelen Visual </a:t>
            </a:r>
            <a:r>
              <a:rPr lang="tr-TR" sz="2000" dirty="0" err="1">
                <a:sym typeface="Wingdings" panose="05000000000000000000" pitchFamily="2" charset="2"/>
              </a:rPr>
              <a:t>Studio</a:t>
            </a:r>
            <a:r>
              <a:rPr lang="tr-TR" sz="2000" dirty="0">
                <a:sym typeface="Wingdings" panose="05000000000000000000" pitchFamily="2" charset="2"/>
              </a:rPr>
              <a:t> ekranında Start metoduna aşağıdaki kodu ekleyelim.</a:t>
            </a:r>
          </a:p>
          <a:p>
            <a:pPr marL="0" indent="0">
              <a:buNone/>
            </a:pPr>
            <a:r>
              <a:rPr lang="tr-TR" sz="2000" dirty="0" err="1">
                <a:solidFill>
                  <a:srgbClr val="0000FF"/>
                </a:solidFill>
                <a:latin typeface="Consolas" panose="020B0609020204030204" pitchFamily="49" charset="0"/>
              </a:rPr>
              <a:t>void</a:t>
            </a:r>
            <a:r>
              <a:rPr lang="tr-TR" sz="2000" dirty="0">
                <a:solidFill>
                  <a:srgbClr val="000000"/>
                </a:solidFill>
                <a:latin typeface="Consolas" panose="020B0609020204030204" pitchFamily="49" charset="0"/>
              </a:rPr>
              <a:t> </a:t>
            </a:r>
            <a:r>
              <a:rPr lang="tr-TR" sz="2000" dirty="0">
                <a:solidFill>
                  <a:srgbClr val="0000FF"/>
                </a:solidFill>
                <a:latin typeface="Consolas" panose="020B0609020204030204" pitchFamily="49" charset="0"/>
              </a:rPr>
              <a:t>Start</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a:solidFill>
                  <a:srgbClr val="008000"/>
                </a:solidFill>
                <a:latin typeface="Consolas" panose="020B0609020204030204" pitchFamily="49" charset="0"/>
              </a:rPr>
              <a:t>//Sahnede var olan oyun objeleri Ben Buradayım desin</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Debug.Log</a:t>
            </a:r>
            <a:r>
              <a:rPr lang="tr-TR" sz="2000" dirty="0">
                <a:solidFill>
                  <a:srgbClr val="000000"/>
                </a:solidFill>
                <a:latin typeface="Consolas" panose="020B0609020204030204" pitchFamily="49" charset="0"/>
              </a:rPr>
              <a:t>(</a:t>
            </a:r>
            <a:r>
              <a:rPr lang="tr-TR" sz="2000" dirty="0">
                <a:solidFill>
                  <a:srgbClr val="A31515"/>
                </a:solidFill>
                <a:latin typeface="Consolas" panose="020B0609020204030204" pitchFamily="49" charset="0"/>
              </a:rPr>
              <a:t>"Ben buradayım"</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endParaRPr lang="tr-TR" sz="2000" dirty="0">
              <a:sym typeface="Wingdings" panose="05000000000000000000" pitchFamily="2" charset="2"/>
            </a:endParaRPr>
          </a:p>
        </p:txBody>
      </p:sp>
    </p:spTree>
    <p:extLst>
      <p:ext uri="{BB962C8B-B14F-4D97-AF65-F5344CB8AC3E}">
        <p14:creationId xmlns:p14="http://schemas.microsoft.com/office/powerpoint/2010/main" val="404840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görüntüsü içeren bir resim&#10;&#10;Açıklama otomatik olarak oluşturuldu">
            <a:extLst>
              <a:ext uri="{FF2B5EF4-FFF2-40B4-BE49-F238E27FC236}">
                <a16:creationId xmlns:a16="http://schemas.microsoft.com/office/drawing/2014/main" id="{BFF425BE-6AC4-4083-80A3-2305BE137FBB}"/>
              </a:ext>
            </a:extLst>
          </p:cNvPr>
          <p:cNvPicPr>
            <a:picLocks noChangeAspect="1"/>
          </p:cNvPicPr>
          <p:nvPr/>
        </p:nvPicPr>
        <p:blipFill rotWithShape="1">
          <a:blip r:embed="rId2">
            <a:extLst>
              <a:ext uri="{28A0092B-C50C-407E-A947-70E740481C1C}">
                <a14:useLocalDpi xmlns:a14="http://schemas.microsoft.com/office/drawing/2010/main" val="0"/>
              </a:ext>
            </a:extLst>
          </a:blip>
          <a:srcRect r="19491" b="-1"/>
          <a:stretch/>
        </p:blipFill>
        <p:spPr>
          <a:xfrm>
            <a:off x="320040" y="320040"/>
            <a:ext cx="11548872" cy="4303462"/>
          </a:xfrm>
          <a:prstGeom prst="rect">
            <a:avLst/>
          </a:prstGeom>
        </p:spPr>
      </p:pic>
      <p:sp>
        <p:nvSpPr>
          <p:cNvPr id="14" name="Rectangle 1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B72EBE7-2ED3-4312-9F75-FEFB124F14A1}"/>
              </a:ext>
            </a:extLst>
          </p:cNvPr>
          <p:cNvSpPr>
            <a:spLocks noGrp="1"/>
          </p:cNvSpPr>
          <p:nvPr>
            <p:ph type="title"/>
          </p:nvPr>
        </p:nvSpPr>
        <p:spPr>
          <a:xfrm>
            <a:off x="841248" y="5009083"/>
            <a:ext cx="2889504" cy="1345997"/>
          </a:xfrm>
        </p:spPr>
        <p:txBody>
          <a:bodyPr anchor="ctr">
            <a:normAutofit/>
          </a:bodyPr>
          <a:lstStyle/>
          <a:p>
            <a:r>
              <a:rPr lang="en-US" sz="2600" dirty="0">
                <a:solidFill>
                  <a:schemeClr val="bg1"/>
                </a:solidFill>
              </a:rPr>
              <a:t>«Ben </a:t>
            </a:r>
            <a:r>
              <a:rPr lang="en-US" sz="2600" dirty="0" err="1">
                <a:solidFill>
                  <a:schemeClr val="bg1"/>
                </a:solidFill>
              </a:rPr>
              <a:t>Oyundayım</a:t>
            </a:r>
            <a:r>
              <a:rPr lang="en-US" sz="2600" dirty="0">
                <a:solidFill>
                  <a:schemeClr val="bg1"/>
                </a:solidFill>
              </a:rPr>
              <a:t>» Log </a:t>
            </a:r>
            <a:r>
              <a:rPr lang="en-US" sz="2600" dirty="0" err="1">
                <a:solidFill>
                  <a:schemeClr val="bg1"/>
                </a:solidFill>
              </a:rPr>
              <a:t>Mesajını</a:t>
            </a:r>
            <a:r>
              <a:rPr lang="en-US" sz="2600" dirty="0">
                <a:solidFill>
                  <a:schemeClr val="bg1"/>
                </a:solidFill>
              </a:rPr>
              <a:t> </a:t>
            </a:r>
            <a:r>
              <a:rPr lang="en-US" sz="2600" dirty="0" err="1">
                <a:solidFill>
                  <a:schemeClr val="bg1"/>
                </a:solidFill>
              </a:rPr>
              <a:t>Veren</a:t>
            </a:r>
            <a:r>
              <a:rPr lang="en-US" sz="2600" dirty="0">
                <a:solidFill>
                  <a:schemeClr val="bg1"/>
                </a:solidFill>
              </a:rPr>
              <a:t> </a:t>
            </a:r>
            <a:r>
              <a:rPr lang="en-US" sz="2600" dirty="0" err="1">
                <a:solidFill>
                  <a:schemeClr val="bg1"/>
                </a:solidFill>
              </a:rPr>
              <a:t>Script’i</a:t>
            </a:r>
            <a:r>
              <a:rPr lang="en-US" sz="2600" dirty="0">
                <a:solidFill>
                  <a:schemeClr val="bg1"/>
                </a:solidFill>
              </a:rPr>
              <a:t> </a:t>
            </a:r>
            <a:r>
              <a:rPr lang="en-US" sz="2600" dirty="0" err="1">
                <a:solidFill>
                  <a:schemeClr val="bg1"/>
                </a:solidFill>
              </a:rPr>
              <a:t>Oluşturalım</a:t>
            </a:r>
            <a:endParaRPr lang="tr-TR" sz="2600" dirty="0">
              <a:solidFill>
                <a:schemeClr val="bg1"/>
              </a:solidFill>
            </a:endParaRPr>
          </a:p>
        </p:txBody>
      </p:sp>
      <p:cxnSp>
        <p:nvCxnSpPr>
          <p:cNvPr id="16" name="Straight Connector 1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55000A65-383F-4ED6-8BDF-EAF0D6E332A6}"/>
              </a:ext>
            </a:extLst>
          </p:cNvPr>
          <p:cNvSpPr>
            <a:spLocks noGrp="1"/>
          </p:cNvSpPr>
          <p:nvPr>
            <p:ph idx="1"/>
          </p:nvPr>
        </p:nvSpPr>
        <p:spPr>
          <a:xfrm>
            <a:off x="4379976" y="5009083"/>
            <a:ext cx="6976872" cy="1345997"/>
          </a:xfrm>
        </p:spPr>
        <p:txBody>
          <a:bodyPr anchor="ctr">
            <a:normAutofit/>
          </a:bodyPr>
          <a:lstStyle/>
          <a:p>
            <a:pPr marL="0" indent="0">
              <a:buNone/>
            </a:pPr>
            <a:r>
              <a:rPr lang="tr-TR" sz="1800" dirty="0">
                <a:solidFill>
                  <a:schemeClr val="bg1"/>
                </a:solidFill>
              </a:rPr>
              <a:t>Oluşturmuş olduğumuz </a:t>
            </a:r>
            <a:r>
              <a:rPr lang="tr-TR" sz="1800" dirty="0" err="1">
                <a:solidFill>
                  <a:schemeClr val="bg1"/>
                </a:solidFill>
              </a:rPr>
              <a:t>Script’in</a:t>
            </a:r>
            <a:r>
              <a:rPr lang="tr-TR" sz="1800" dirty="0">
                <a:solidFill>
                  <a:schemeClr val="bg1"/>
                </a:solidFill>
              </a:rPr>
              <a:t> son halini kaydedelim.</a:t>
            </a:r>
          </a:p>
          <a:p>
            <a:pPr marL="0" indent="0">
              <a:buNone/>
            </a:pPr>
            <a:r>
              <a:rPr lang="tr-TR" sz="2400" dirty="0">
                <a:solidFill>
                  <a:schemeClr val="bg1"/>
                </a:solidFill>
              </a:rPr>
              <a:t>( CTRL + S )</a:t>
            </a:r>
            <a:endParaRPr lang="en-US" sz="2400" dirty="0">
              <a:solidFill>
                <a:schemeClr val="bg1"/>
              </a:solidFill>
            </a:endParaRPr>
          </a:p>
        </p:txBody>
      </p:sp>
    </p:spTree>
    <p:extLst>
      <p:ext uri="{BB962C8B-B14F-4D97-AF65-F5344CB8AC3E}">
        <p14:creationId xmlns:p14="http://schemas.microsoft.com/office/powerpoint/2010/main" val="37627899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24A2F680-04DF-4562-B073-374A82B1431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dirty="0" err="1"/>
              <a:t>Oyun</a:t>
            </a:r>
            <a:r>
              <a:rPr lang="en-US" sz="3400" dirty="0"/>
              <a:t> </a:t>
            </a:r>
            <a:r>
              <a:rPr lang="en-US" sz="3400" dirty="0" err="1"/>
              <a:t>objemize</a:t>
            </a:r>
            <a:r>
              <a:rPr lang="en-US" sz="3400" dirty="0"/>
              <a:t> Component </a:t>
            </a:r>
            <a:r>
              <a:rPr lang="en-US" sz="3400" dirty="0" err="1"/>
              <a:t>Eklemek</a:t>
            </a:r>
            <a:br>
              <a:rPr lang="en-US" sz="3400" dirty="0"/>
            </a:br>
            <a:r>
              <a:rPr lang="en-US" sz="3400" dirty="0"/>
              <a:t>ÖR: Sprite </a:t>
            </a:r>
            <a:r>
              <a:rPr lang="en-US" sz="3400" dirty="0" err="1"/>
              <a:t>objemize</a:t>
            </a:r>
            <a:r>
              <a:rPr lang="en-US" sz="3400" dirty="0"/>
              <a:t> «Ben </a:t>
            </a:r>
            <a:r>
              <a:rPr lang="en-US" sz="3400" dirty="0" err="1"/>
              <a:t>Oyundayım</a:t>
            </a:r>
            <a:r>
              <a:rPr lang="en-US" sz="3400" dirty="0"/>
              <a:t>» Log </a:t>
            </a:r>
            <a:r>
              <a:rPr lang="en-US" sz="3400" dirty="0" err="1"/>
              <a:t>Mesajını</a:t>
            </a:r>
            <a:r>
              <a:rPr lang="en-US" sz="3400" dirty="0"/>
              <a:t> </a:t>
            </a:r>
            <a:r>
              <a:rPr lang="en-US" sz="3400" dirty="0" err="1"/>
              <a:t>Veren</a:t>
            </a:r>
            <a:r>
              <a:rPr lang="en-US" sz="3400" dirty="0"/>
              <a:t> Script</a:t>
            </a:r>
            <a:r>
              <a:rPr lang="tr-TR" sz="3400" dirty="0"/>
              <a:t>’</a:t>
            </a:r>
            <a:r>
              <a:rPr lang="en-US" sz="3400" dirty="0" err="1"/>
              <a:t>i</a:t>
            </a:r>
            <a:r>
              <a:rPr lang="en-US" sz="3400" dirty="0"/>
              <a:t> </a:t>
            </a:r>
            <a:r>
              <a:rPr lang="en-US" sz="3400" dirty="0" err="1"/>
              <a:t>Ekleyelim</a:t>
            </a:r>
            <a:endParaRPr lang="en-US" sz="3400" kern="1200" dirty="0">
              <a:solidFill>
                <a:schemeClr val="tx1"/>
              </a:solidFill>
              <a:latin typeface="+mj-lt"/>
              <a:ea typeface="+mj-ea"/>
              <a:cs typeface="+mj-cs"/>
            </a:endParaRPr>
          </a:p>
        </p:txBody>
      </p:sp>
      <p:sp>
        <p:nvSpPr>
          <p:cNvPr id="3" name="İçerik Yer Tutucusu 2">
            <a:extLst>
              <a:ext uri="{FF2B5EF4-FFF2-40B4-BE49-F238E27FC236}">
                <a16:creationId xmlns:a16="http://schemas.microsoft.com/office/drawing/2014/main" id="{69FCFF66-60AC-492A-99BE-328D579A9B50}"/>
              </a:ext>
            </a:extLst>
          </p:cNvPr>
          <p:cNvSpPr>
            <a:spLocks noGrp="1"/>
          </p:cNvSpPr>
          <p:nvPr>
            <p:ph sz="half" idx="1"/>
          </p:nvPr>
        </p:nvSpPr>
        <p:spPr>
          <a:xfrm>
            <a:off x="477981" y="4872922"/>
            <a:ext cx="3933306" cy="1208141"/>
          </a:xfr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Yöntem-1: Sprite nesnemiz aktif iken Add Component ile Script’imiz üzerine tıklanır.</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çerik Yer Tutucusu 5" descr="ekran görüntüsü, ekran, siyah, oturma içeren bir resim&#10;&#10;Açıklama otomatik olarak oluşturuldu">
            <a:extLst>
              <a:ext uri="{FF2B5EF4-FFF2-40B4-BE49-F238E27FC236}">
                <a16:creationId xmlns:a16="http://schemas.microsoft.com/office/drawing/2014/main" id="{D8EE7196-5730-43AD-A485-0FD4CCCF6E6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32137" y="625684"/>
            <a:ext cx="3573273" cy="5455380"/>
          </a:xfrm>
          <a:prstGeom prst="rect">
            <a:avLst/>
          </a:prstGeom>
        </p:spPr>
      </p:pic>
    </p:spTree>
    <p:extLst>
      <p:ext uri="{BB962C8B-B14F-4D97-AF65-F5344CB8AC3E}">
        <p14:creationId xmlns:p14="http://schemas.microsoft.com/office/powerpoint/2010/main" val="77012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538A7B5-B32D-421E-B110-AB5B1A7CC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4D36999-26F8-45E4-AB41-D485D0B0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40012"/>
            <a:ext cx="12191999" cy="28033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0F8DA27-CE91-4AEB-B854-6F06B5485E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3563" r="8214" b="45501"/>
          <a:stretch/>
        </p:blipFill>
        <p:spPr>
          <a:xfrm flipV="1">
            <a:off x="1" y="2404067"/>
            <a:ext cx="12191999" cy="2539327"/>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Başlık 1">
            <a:extLst>
              <a:ext uri="{FF2B5EF4-FFF2-40B4-BE49-F238E27FC236}">
                <a16:creationId xmlns:a16="http://schemas.microsoft.com/office/drawing/2014/main" id="{24A2F680-04DF-4562-B073-374A82B1431A}"/>
              </a:ext>
            </a:extLst>
          </p:cNvPr>
          <p:cNvSpPr>
            <a:spLocks noGrp="1"/>
          </p:cNvSpPr>
          <p:nvPr>
            <p:ph type="title"/>
          </p:nvPr>
        </p:nvSpPr>
        <p:spPr>
          <a:xfrm>
            <a:off x="755904" y="4494130"/>
            <a:ext cx="10640754" cy="775845"/>
          </a:xfrm>
        </p:spPr>
        <p:txBody>
          <a:bodyPr vert="horz" lIns="91440" tIns="45720" rIns="91440" bIns="45720" rtlCol="0" anchor="b">
            <a:normAutofit/>
          </a:bodyPr>
          <a:lstStyle/>
          <a:p>
            <a:pPr algn="ctr"/>
            <a:r>
              <a:rPr lang="en-US" sz="2400" dirty="0" err="1">
                <a:solidFill>
                  <a:srgbClr val="FFFFFF"/>
                </a:solidFill>
              </a:rPr>
              <a:t>Oyun</a:t>
            </a:r>
            <a:r>
              <a:rPr lang="en-US" sz="2400" dirty="0">
                <a:solidFill>
                  <a:srgbClr val="FFFFFF"/>
                </a:solidFill>
              </a:rPr>
              <a:t> </a:t>
            </a:r>
            <a:r>
              <a:rPr lang="en-US" sz="2400" dirty="0" err="1">
                <a:solidFill>
                  <a:srgbClr val="FFFFFF"/>
                </a:solidFill>
              </a:rPr>
              <a:t>objemize</a:t>
            </a:r>
            <a:r>
              <a:rPr lang="en-US" sz="2400" dirty="0">
                <a:solidFill>
                  <a:srgbClr val="FFFFFF"/>
                </a:solidFill>
              </a:rPr>
              <a:t> Component </a:t>
            </a:r>
            <a:r>
              <a:rPr lang="en-US" sz="2400" dirty="0" err="1">
                <a:solidFill>
                  <a:srgbClr val="FFFFFF"/>
                </a:solidFill>
              </a:rPr>
              <a:t>Eklemek</a:t>
            </a:r>
            <a:br>
              <a:rPr lang="en-US" sz="2400" dirty="0">
                <a:solidFill>
                  <a:srgbClr val="FFFFFF"/>
                </a:solidFill>
              </a:rPr>
            </a:br>
            <a:r>
              <a:rPr lang="en-US" sz="2400" dirty="0">
                <a:solidFill>
                  <a:srgbClr val="FFFFFF"/>
                </a:solidFill>
              </a:rPr>
              <a:t>ÖR: Sprite </a:t>
            </a:r>
            <a:r>
              <a:rPr lang="en-US" sz="2400" dirty="0" err="1">
                <a:solidFill>
                  <a:srgbClr val="FFFFFF"/>
                </a:solidFill>
              </a:rPr>
              <a:t>objemize</a:t>
            </a:r>
            <a:r>
              <a:rPr lang="en-US" sz="2400" dirty="0">
                <a:solidFill>
                  <a:srgbClr val="FFFFFF"/>
                </a:solidFill>
              </a:rPr>
              <a:t> «Ben </a:t>
            </a:r>
            <a:r>
              <a:rPr lang="en-US" sz="2400" dirty="0" err="1">
                <a:solidFill>
                  <a:srgbClr val="FFFFFF"/>
                </a:solidFill>
              </a:rPr>
              <a:t>Oyundayım</a:t>
            </a:r>
            <a:r>
              <a:rPr lang="en-US" sz="2400" dirty="0">
                <a:solidFill>
                  <a:srgbClr val="FFFFFF"/>
                </a:solidFill>
              </a:rPr>
              <a:t>» Log </a:t>
            </a:r>
            <a:r>
              <a:rPr lang="en-US" sz="2400" dirty="0" err="1">
                <a:solidFill>
                  <a:srgbClr val="FFFFFF"/>
                </a:solidFill>
              </a:rPr>
              <a:t>Mesajını</a:t>
            </a:r>
            <a:r>
              <a:rPr lang="en-US" sz="2400" dirty="0">
                <a:solidFill>
                  <a:srgbClr val="FFFFFF"/>
                </a:solidFill>
              </a:rPr>
              <a:t> </a:t>
            </a:r>
            <a:r>
              <a:rPr lang="en-US" sz="2400" dirty="0" err="1">
                <a:solidFill>
                  <a:srgbClr val="FFFFFF"/>
                </a:solidFill>
              </a:rPr>
              <a:t>Veren</a:t>
            </a:r>
            <a:r>
              <a:rPr lang="en-US" sz="2400" dirty="0">
                <a:solidFill>
                  <a:srgbClr val="FFFFFF"/>
                </a:solidFill>
              </a:rPr>
              <a:t> </a:t>
            </a:r>
            <a:r>
              <a:rPr lang="en-US" sz="2400" dirty="0" err="1">
                <a:solidFill>
                  <a:srgbClr val="FFFFFF"/>
                </a:solidFill>
              </a:rPr>
              <a:t>Scripti</a:t>
            </a:r>
            <a:r>
              <a:rPr lang="en-US" sz="2400" dirty="0">
                <a:solidFill>
                  <a:srgbClr val="FFFFFF"/>
                </a:solidFill>
              </a:rPr>
              <a:t> </a:t>
            </a:r>
            <a:r>
              <a:rPr lang="en-US" sz="2400" dirty="0" err="1">
                <a:solidFill>
                  <a:srgbClr val="FFFFFF"/>
                </a:solidFill>
              </a:rPr>
              <a:t>Ekleyelim</a:t>
            </a:r>
            <a:endParaRPr lang="en-US" sz="2400" kern="1200" dirty="0">
              <a:solidFill>
                <a:srgbClr val="FFFFFF"/>
              </a:solidFill>
              <a:latin typeface="+mj-lt"/>
              <a:ea typeface="+mj-ea"/>
              <a:cs typeface="+mj-cs"/>
            </a:endParaRPr>
          </a:p>
        </p:txBody>
      </p:sp>
      <p:pic>
        <p:nvPicPr>
          <p:cNvPr id="30" name="Picture 29">
            <a:extLst>
              <a:ext uri="{FF2B5EF4-FFF2-40B4-BE49-F238E27FC236}">
                <a16:creationId xmlns:a16="http://schemas.microsoft.com/office/drawing/2014/main" id="{F7AF4E20-3DDE-4998-96BE-44EE182540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6237"/>
          <a:stretch/>
        </p:blipFill>
        <p:spPr>
          <a:xfrm flipV="1">
            <a:off x="0" y="5616534"/>
            <a:ext cx="12191999" cy="1129775"/>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İçerik Yer Tutucusu 2">
            <a:extLst>
              <a:ext uri="{FF2B5EF4-FFF2-40B4-BE49-F238E27FC236}">
                <a16:creationId xmlns:a16="http://schemas.microsoft.com/office/drawing/2014/main" id="{69FCFF66-60AC-492A-99BE-328D579A9B50}"/>
              </a:ext>
            </a:extLst>
          </p:cNvPr>
          <p:cNvSpPr>
            <a:spLocks noGrp="1"/>
          </p:cNvSpPr>
          <p:nvPr>
            <p:ph sz="half" idx="1"/>
          </p:nvPr>
        </p:nvSpPr>
        <p:spPr>
          <a:xfrm>
            <a:off x="1514122" y="5265889"/>
            <a:ext cx="9163757" cy="450447"/>
          </a:xfrm>
        </p:spPr>
        <p:txBody>
          <a:bodyPr vert="horz" lIns="91440" tIns="45720" rIns="91440" bIns="45720" rtlCol="0" anchor="ctr">
            <a:normAutofit/>
          </a:bodyPr>
          <a:lstStyle/>
          <a:p>
            <a:pPr marL="0" indent="0" algn="ctr">
              <a:buNone/>
            </a:pPr>
            <a:r>
              <a:rPr lang="en-US" sz="1900" kern="1200" dirty="0">
                <a:solidFill>
                  <a:srgbClr val="FFFFFF"/>
                </a:solidFill>
                <a:latin typeface="+mn-lt"/>
                <a:ea typeface="+mn-ea"/>
                <a:cs typeface="+mn-cs"/>
              </a:rPr>
              <a:t>Yöntem-2: Sprite </a:t>
            </a:r>
            <a:r>
              <a:rPr lang="en-US" sz="1900" kern="1200" dirty="0" err="1">
                <a:solidFill>
                  <a:srgbClr val="FFFFFF"/>
                </a:solidFill>
                <a:latin typeface="+mn-lt"/>
                <a:ea typeface="+mn-ea"/>
                <a:cs typeface="+mn-cs"/>
              </a:rPr>
              <a:t>nesnemiz</a:t>
            </a:r>
            <a:r>
              <a:rPr lang="en-US" sz="1900" kern="1200" dirty="0">
                <a:solidFill>
                  <a:srgbClr val="FFFFFF"/>
                </a:solidFill>
                <a:latin typeface="+mn-lt"/>
                <a:ea typeface="+mn-ea"/>
                <a:cs typeface="+mn-cs"/>
              </a:rPr>
              <a:t> </a:t>
            </a:r>
            <a:r>
              <a:rPr lang="en-US" sz="1900" kern="1200" dirty="0" err="1">
                <a:solidFill>
                  <a:srgbClr val="FFFFFF"/>
                </a:solidFill>
                <a:latin typeface="+mn-lt"/>
                <a:ea typeface="+mn-ea"/>
                <a:cs typeface="+mn-cs"/>
              </a:rPr>
              <a:t>aktif</a:t>
            </a:r>
            <a:r>
              <a:rPr lang="en-US" sz="1900" kern="1200" dirty="0">
                <a:solidFill>
                  <a:srgbClr val="FFFFFF"/>
                </a:solidFill>
                <a:latin typeface="+mn-lt"/>
                <a:ea typeface="+mn-ea"/>
                <a:cs typeface="+mn-cs"/>
              </a:rPr>
              <a:t> </a:t>
            </a:r>
            <a:r>
              <a:rPr lang="en-US" sz="1900" kern="1200" dirty="0" err="1">
                <a:solidFill>
                  <a:srgbClr val="FFFFFF"/>
                </a:solidFill>
                <a:latin typeface="+mn-lt"/>
                <a:ea typeface="+mn-ea"/>
                <a:cs typeface="+mn-cs"/>
              </a:rPr>
              <a:t>iken</a:t>
            </a:r>
            <a:r>
              <a:rPr lang="en-US" sz="1900" kern="1200" dirty="0">
                <a:solidFill>
                  <a:srgbClr val="FFFFFF"/>
                </a:solidFill>
                <a:latin typeface="+mn-lt"/>
                <a:ea typeface="+mn-ea"/>
                <a:cs typeface="+mn-cs"/>
              </a:rPr>
              <a:t> </a:t>
            </a:r>
            <a:r>
              <a:rPr lang="en-US" sz="1900" kern="1200" dirty="0" err="1">
                <a:solidFill>
                  <a:srgbClr val="FFFFFF"/>
                </a:solidFill>
                <a:latin typeface="+mn-lt"/>
                <a:ea typeface="+mn-ea"/>
                <a:cs typeface="+mn-cs"/>
              </a:rPr>
              <a:t>Script’imiz</a:t>
            </a:r>
            <a:r>
              <a:rPr lang="en-US" sz="1900" kern="1200" dirty="0">
                <a:solidFill>
                  <a:srgbClr val="FFFFFF"/>
                </a:solidFill>
                <a:latin typeface="+mn-lt"/>
                <a:ea typeface="+mn-ea"/>
                <a:cs typeface="+mn-cs"/>
              </a:rPr>
              <a:t> </a:t>
            </a:r>
            <a:r>
              <a:rPr lang="en-US" sz="1900" kern="1200" dirty="0" err="1">
                <a:solidFill>
                  <a:srgbClr val="FFFFFF"/>
                </a:solidFill>
                <a:latin typeface="+mn-lt"/>
                <a:ea typeface="+mn-ea"/>
                <a:cs typeface="+mn-cs"/>
              </a:rPr>
              <a:t>sürüklenerek</a:t>
            </a:r>
            <a:r>
              <a:rPr lang="en-US" sz="1900" kern="1200" dirty="0">
                <a:solidFill>
                  <a:srgbClr val="FFFFFF"/>
                </a:solidFill>
                <a:latin typeface="+mn-lt"/>
                <a:ea typeface="+mn-ea"/>
                <a:cs typeface="+mn-cs"/>
              </a:rPr>
              <a:t> Inspector </a:t>
            </a:r>
            <a:r>
              <a:rPr lang="en-US" sz="1900" kern="1200" dirty="0" err="1">
                <a:solidFill>
                  <a:srgbClr val="FFFFFF"/>
                </a:solidFill>
                <a:latin typeface="+mn-lt"/>
                <a:ea typeface="+mn-ea"/>
                <a:cs typeface="+mn-cs"/>
              </a:rPr>
              <a:t>kısmına</a:t>
            </a:r>
            <a:r>
              <a:rPr lang="en-US" sz="1900" kern="1200" dirty="0">
                <a:solidFill>
                  <a:srgbClr val="FFFFFF"/>
                </a:solidFill>
                <a:latin typeface="+mn-lt"/>
                <a:ea typeface="+mn-ea"/>
                <a:cs typeface="+mn-cs"/>
              </a:rPr>
              <a:t> </a:t>
            </a:r>
            <a:r>
              <a:rPr lang="en-US" sz="1900" kern="1200" dirty="0" err="1">
                <a:solidFill>
                  <a:srgbClr val="FFFFFF"/>
                </a:solidFill>
                <a:latin typeface="+mn-lt"/>
                <a:ea typeface="+mn-ea"/>
                <a:cs typeface="+mn-cs"/>
              </a:rPr>
              <a:t>bırakılır</a:t>
            </a:r>
            <a:r>
              <a:rPr lang="en-US" sz="1900" kern="1200" dirty="0">
                <a:solidFill>
                  <a:srgbClr val="FFFFFF"/>
                </a:solidFill>
                <a:latin typeface="+mn-lt"/>
                <a:ea typeface="+mn-ea"/>
                <a:cs typeface="+mn-cs"/>
              </a:rPr>
              <a:t>.</a:t>
            </a:r>
          </a:p>
        </p:txBody>
      </p:sp>
      <p:pic>
        <p:nvPicPr>
          <p:cNvPr id="6" name="İçerik Yer Tutucusu 5">
            <a:extLst>
              <a:ext uri="{FF2B5EF4-FFF2-40B4-BE49-F238E27FC236}">
                <a16:creationId xmlns:a16="http://schemas.microsoft.com/office/drawing/2014/main" id="{D8EE7196-5730-43AD-A485-0FD4CCCF6E6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231918" y="1058871"/>
            <a:ext cx="11688726" cy="2103970"/>
          </a:xfrm>
          <a:prstGeom prst="rect">
            <a:avLst/>
          </a:prstGeom>
        </p:spPr>
      </p:pic>
      <p:cxnSp>
        <p:nvCxnSpPr>
          <p:cNvPr id="5" name="Düz Ok Bağlayıcısı 4">
            <a:extLst>
              <a:ext uri="{FF2B5EF4-FFF2-40B4-BE49-F238E27FC236}">
                <a16:creationId xmlns:a16="http://schemas.microsoft.com/office/drawing/2014/main" id="{7A369C36-F70A-42DE-9548-ED06E87D9DA0}"/>
              </a:ext>
            </a:extLst>
          </p:cNvPr>
          <p:cNvCxnSpPr>
            <a:cxnSpLocks/>
          </p:cNvCxnSpPr>
          <p:nvPr/>
        </p:nvCxnSpPr>
        <p:spPr>
          <a:xfrm>
            <a:off x="1514122" y="1886733"/>
            <a:ext cx="8217707" cy="692791"/>
          </a:xfrm>
          <a:prstGeom prst="straightConnector1">
            <a:avLst/>
          </a:prstGeom>
          <a:ln w="38100" cap="flat" cmpd="sng" algn="ctr">
            <a:solidFill>
              <a:schemeClr val="accent3"/>
            </a:solidFill>
            <a:prstDash val="sysDot"/>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5988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3">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5">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24A2F680-04DF-4562-B073-374A82B1431A}"/>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tr-TR" sz="2100" dirty="0">
                <a:solidFill>
                  <a:srgbClr val="000000"/>
                </a:solidFill>
              </a:rPr>
              <a:t>Oyun objemize</a:t>
            </a:r>
            <a:r>
              <a:rPr lang="en-US" sz="2100" dirty="0">
                <a:solidFill>
                  <a:srgbClr val="000000"/>
                </a:solidFill>
              </a:rPr>
              <a:t> Component </a:t>
            </a:r>
            <a:r>
              <a:rPr lang="en-US" sz="2100" dirty="0" err="1">
                <a:solidFill>
                  <a:srgbClr val="000000"/>
                </a:solidFill>
              </a:rPr>
              <a:t>Eklemek</a:t>
            </a:r>
            <a:br>
              <a:rPr lang="en-US" sz="2100" dirty="0">
                <a:solidFill>
                  <a:srgbClr val="000000"/>
                </a:solidFill>
              </a:rPr>
            </a:br>
            <a:r>
              <a:rPr lang="en-US" sz="2100" dirty="0">
                <a:solidFill>
                  <a:srgbClr val="000000"/>
                </a:solidFill>
              </a:rPr>
              <a:t>ÖR: </a:t>
            </a:r>
            <a:r>
              <a:rPr lang="tr-TR" sz="2100" dirty="0" err="1">
                <a:solidFill>
                  <a:srgbClr val="000000"/>
                </a:solidFill>
              </a:rPr>
              <a:t>Sprite</a:t>
            </a:r>
            <a:r>
              <a:rPr lang="tr-TR" sz="2100" dirty="0">
                <a:solidFill>
                  <a:srgbClr val="000000"/>
                </a:solidFill>
              </a:rPr>
              <a:t> objemize </a:t>
            </a:r>
            <a:r>
              <a:rPr lang="en-US" sz="2100" dirty="0">
                <a:solidFill>
                  <a:srgbClr val="000000"/>
                </a:solidFill>
              </a:rPr>
              <a:t>«Ben </a:t>
            </a:r>
            <a:r>
              <a:rPr lang="en-US" sz="2100" dirty="0" err="1">
                <a:solidFill>
                  <a:srgbClr val="000000"/>
                </a:solidFill>
              </a:rPr>
              <a:t>Oyundayım</a:t>
            </a:r>
            <a:r>
              <a:rPr lang="en-US" sz="2100" dirty="0">
                <a:solidFill>
                  <a:srgbClr val="000000"/>
                </a:solidFill>
              </a:rPr>
              <a:t>» Log </a:t>
            </a:r>
            <a:r>
              <a:rPr lang="en-US" sz="2100" dirty="0" err="1">
                <a:solidFill>
                  <a:srgbClr val="000000"/>
                </a:solidFill>
              </a:rPr>
              <a:t>Mesajını</a:t>
            </a:r>
            <a:r>
              <a:rPr lang="en-US" sz="2100" dirty="0">
                <a:solidFill>
                  <a:srgbClr val="000000"/>
                </a:solidFill>
              </a:rPr>
              <a:t> </a:t>
            </a:r>
            <a:r>
              <a:rPr lang="en-US" sz="2100" dirty="0" err="1">
                <a:solidFill>
                  <a:srgbClr val="000000"/>
                </a:solidFill>
              </a:rPr>
              <a:t>Veren</a:t>
            </a:r>
            <a:r>
              <a:rPr lang="en-US" sz="2100" dirty="0">
                <a:solidFill>
                  <a:srgbClr val="000000"/>
                </a:solidFill>
              </a:rPr>
              <a:t> </a:t>
            </a:r>
            <a:r>
              <a:rPr lang="en-US" sz="2100" dirty="0" err="1">
                <a:solidFill>
                  <a:srgbClr val="000000"/>
                </a:solidFill>
              </a:rPr>
              <a:t>Scripti</a:t>
            </a:r>
            <a:r>
              <a:rPr lang="en-US" sz="2100" dirty="0">
                <a:solidFill>
                  <a:srgbClr val="000000"/>
                </a:solidFill>
              </a:rPr>
              <a:t> </a:t>
            </a:r>
            <a:r>
              <a:rPr lang="en-US" sz="2100" dirty="0" err="1">
                <a:solidFill>
                  <a:srgbClr val="000000"/>
                </a:solidFill>
              </a:rPr>
              <a:t>Ekleyelim</a:t>
            </a:r>
            <a:endParaRPr lang="en-US" sz="2100" dirty="0">
              <a:solidFill>
                <a:srgbClr val="000000"/>
              </a:solidFill>
            </a:endParaRPr>
          </a:p>
        </p:txBody>
      </p:sp>
      <p:sp>
        <p:nvSpPr>
          <p:cNvPr id="3" name="İçerik Yer Tutucusu 2">
            <a:extLst>
              <a:ext uri="{FF2B5EF4-FFF2-40B4-BE49-F238E27FC236}">
                <a16:creationId xmlns:a16="http://schemas.microsoft.com/office/drawing/2014/main" id="{69FCFF66-60AC-492A-99BE-328D579A9B50}"/>
              </a:ext>
            </a:extLst>
          </p:cNvPr>
          <p:cNvSpPr>
            <a:spLocks noGrp="1"/>
          </p:cNvSpPr>
          <p:nvPr>
            <p:ph sz="half" idx="1"/>
          </p:nvPr>
        </p:nvSpPr>
        <p:spPr>
          <a:xfrm>
            <a:off x="6586186" y="3428999"/>
            <a:ext cx="4805691" cy="838831"/>
          </a:xfrm>
        </p:spPr>
        <p:txBody>
          <a:bodyPr vert="horz" lIns="91440" tIns="45720" rIns="91440" bIns="45720" rtlCol="0" anchor="b">
            <a:normAutofit/>
          </a:bodyPr>
          <a:lstStyle/>
          <a:p>
            <a:pPr marL="0" indent="0">
              <a:buNone/>
            </a:pPr>
            <a:r>
              <a:rPr lang="en-US" sz="1800" dirty="0">
                <a:solidFill>
                  <a:srgbClr val="000000"/>
                </a:solidFill>
              </a:rPr>
              <a:t>Yöntem-3: </a:t>
            </a:r>
            <a:r>
              <a:rPr lang="en-US" sz="1800" dirty="0" err="1">
                <a:solidFill>
                  <a:srgbClr val="000000"/>
                </a:solidFill>
              </a:rPr>
              <a:t>Script’imiz</a:t>
            </a:r>
            <a:r>
              <a:rPr lang="en-US" sz="1800" dirty="0">
                <a:solidFill>
                  <a:srgbClr val="000000"/>
                </a:solidFill>
              </a:rPr>
              <a:t> </a:t>
            </a:r>
            <a:r>
              <a:rPr lang="en-US" sz="1800" dirty="0" err="1">
                <a:solidFill>
                  <a:srgbClr val="000000"/>
                </a:solidFill>
              </a:rPr>
              <a:t>sürüklenerek</a:t>
            </a:r>
            <a:r>
              <a:rPr lang="en-US" sz="1800" dirty="0">
                <a:solidFill>
                  <a:srgbClr val="000000"/>
                </a:solidFill>
              </a:rPr>
              <a:t> Hi</a:t>
            </a:r>
            <a:r>
              <a:rPr lang="tr-TR" sz="1800" dirty="0">
                <a:solidFill>
                  <a:srgbClr val="000000"/>
                </a:solidFill>
              </a:rPr>
              <a:t>e</a:t>
            </a:r>
            <a:r>
              <a:rPr lang="en-US" sz="1800" dirty="0" err="1">
                <a:solidFill>
                  <a:srgbClr val="000000"/>
                </a:solidFill>
              </a:rPr>
              <a:t>rarchy’deki</a:t>
            </a:r>
            <a:r>
              <a:rPr lang="en-US" sz="1800" dirty="0">
                <a:solidFill>
                  <a:srgbClr val="000000"/>
                </a:solidFill>
              </a:rPr>
              <a:t> </a:t>
            </a:r>
            <a:r>
              <a:rPr lang="tr-TR" sz="1800" dirty="0">
                <a:solidFill>
                  <a:srgbClr val="000000"/>
                </a:solidFill>
              </a:rPr>
              <a:t>oyun objemizin </a:t>
            </a:r>
            <a:r>
              <a:rPr lang="en-US" sz="1800" dirty="0" err="1">
                <a:solidFill>
                  <a:srgbClr val="000000"/>
                </a:solidFill>
              </a:rPr>
              <a:t>üzerine</a:t>
            </a:r>
            <a:r>
              <a:rPr lang="en-US" sz="1800" dirty="0">
                <a:solidFill>
                  <a:srgbClr val="000000"/>
                </a:solidFill>
              </a:rPr>
              <a:t> </a:t>
            </a:r>
            <a:r>
              <a:rPr lang="en-US" sz="1800" dirty="0" err="1">
                <a:solidFill>
                  <a:srgbClr val="000000"/>
                </a:solidFill>
              </a:rPr>
              <a:t>bırakılır</a:t>
            </a:r>
            <a:r>
              <a:rPr lang="en-US" sz="1800" dirty="0">
                <a:solidFill>
                  <a:srgbClr val="000000"/>
                </a:solidFill>
              </a:rPr>
              <a:t>.</a:t>
            </a:r>
          </a:p>
        </p:txBody>
      </p:sp>
      <p:sp>
        <p:nvSpPr>
          <p:cNvPr id="28"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çerik Yer Tutucusu 5">
            <a:extLst>
              <a:ext uri="{FF2B5EF4-FFF2-40B4-BE49-F238E27FC236}">
                <a16:creationId xmlns:a16="http://schemas.microsoft.com/office/drawing/2014/main" id="{D8EE7196-5730-43AD-A485-0FD4CCCF6E61}"/>
              </a:ext>
            </a:extLst>
          </p:cNvPr>
          <p:cNvPicPr>
            <a:picLocks noGrp="1" noChangeAspect="1"/>
          </p:cNvPicPr>
          <p:nvPr>
            <p:ph sz="half" idx="2"/>
          </p:nvPr>
        </p:nvPicPr>
        <p:blipFill rotWithShape="1">
          <a:blip r:embed="rId3">
            <a:alphaModFix/>
            <a:extLst>
              <a:ext uri="{28A0092B-C50C-407E-A947-70E740481C1C}">
                <a14:useLocalDpi xmlns:a14="http://schemas.microsoft.com/office/drawing/2010/main" val="0"/>
              </a:ext>
            </a:extLst>
          </a:blip>
          <a:srcRect r="11102" b="3"/>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cxnSp>
        <p:nvCxnSpPr>
          <p:cNvPr id="20" name="Düz Ok Bağlayıcısı 19">
            <a:extLst>
              <a:ext uri="{FF2B5EF4-FFF2-40B4-BE49-F238E27FC236}">
                <a16:creationId xmlns:a16="http://schemas.microsoft.com/office/drawing/2014/main" id="{04C01581-E9C3-4491-9DFA-7056909FBB76}"/>
              </a:ext>
            </a:extLst>
          </p:cNvPr>
          <p:cNvCxnSpPr>
            <a:cxnSpLocks/>
          </p:cNvCxnSpPr>
          <p:nvPr/>
        </p:nvCxnSpPr>
        <p:spPr>
          <a:xfrm flipH="1" flipV="1">
            <a:off x="1074057" y="1649185"/>
            <a:ext cx="489857" cy="4020095"/>
          </a:xfrm>
          <a:prstGeom prst="straightConnector1">
            <a:avLst/>
          </a:prstGeom>
          <a:ln w="38100" cap="flat" cmpd="sng" algn="ctr">
            <a:solidFill>
              <a:srgbClr val="92D050"/>
            </a:solidFill>
            <a:prstDash val="sysDot"/>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92535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14">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6" name="Rectangle 15">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16">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4" name="Rectangle 18">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çerik Yer Tutucusu 7" descr="ekran görüntüsü, bilgisayar içeren bir resim&#10;&#10;Açıklama otomatik olarak oluşturuldu">
            <a:extLst>
              <a:ext uri="{FF2B5EF4-FFF2-40B4-BE49-F238E27FC236}">
                <a16:creationId xmlns:a16="http://schemas.microsoft.com/office/drawing/2014/main" id="{E94663AA-EE99-4D4F-BB2D-86165A6B0BB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934" r="1704" b="-1"/>
          <a:stretch/>
        </p:blipFill>
        <p:spPr>
          <a:xfrm>
            <a:off x="1353957" y="951653"/>
            <a:ext cx="10628376" cy="5440003"/>
          </a:xfrm>
          <a:prstGeom prst="rect">
            <a:avLst/>
          </a:prstGeom>
        </p:spPr>
      </p:pic>
      <p:cxnSp>
        <p:nvCxnSpPr>
          <p:cNvPr id="18" name="Düz Ok Bağlayıcısı 17">
            <a:extLst>
              <a:ext uri="{FF2B5EF4-FFF2-40B4-BE49-F238E27FC236}">
                <a16:creationId xmlns:a16="http://schemas.microsoft.com/office/drawing/2014/main" id="{C62CD0E2-29CA-4727-A018-11224355B5AF}"/>
              </a:ext>
            </a:extLst>
          </p:cNvPr>
          <p:cNvCxnSpPr>
            <a:cxnSpLocks/>
          </p:cNvCxnSpPr>
          <p:nvPr/>
        </p:nvCxnSpPr>
        <p:spPr>
          <a:xfrm flipH="1">
            <a:off x="2530930" y="1219200"/>
            <a:ext cx="5050970" cy="4687147"/>
          </a:xfrm>
          <a:prstGeom prst="straightConnector1">
            <a:avLst/>
          </a:prstGeom>
          <a:ln w="38100" cap="flat" cmpd="sng" algn="ctr">
            <a:solidFill>
              <a:srgbClr val="92D050"/>
            </a:solidFill>
            <a:prstDash val="sysDot"/>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85530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Başlık 1">
            <a:extLst>
              <a:ext uri="{FF2B5EF4-FFF2-40B4-BE49-F238E27FC236}">
                <a16:creationId xmlns:a16="http://schemas.microsoft.com/office/drawing/2014/main" id="{67981AA5-97AE-45C1-A547-2F4EC706E446}"/>
              </a:ext>
            </a:extLst>
          </p:cNvPr>
          <p:cNvSpPr>
            <a:spLocks noGrp="1"/>
          </p:cNvSpPr>
          <p:nvPr>
            <p:ph type="title"/>
          </p:nvPr>
        </p:nvSpPr>
        <p:spPr>
          <a:xfrm>
            <a:off x="1870997" y="1607809"/>
            <a:ext cx="9236026" cy="2876680"/>
          </a:xfrm>
        </p:spPr>
        <p:txBody>
          <a:bodyPr vert="horz" lIns="91440" tIns="45720" rIns="91440" bIns="45720" rtlCol="0" anchor="b">
            <a:normAutofit fontScale="90000"/>
          </a:bodyPr>
          <a:lstStyle/>
          <a:p>
            <a:r>
              <a:rPr lang="en-US" sz="6600" kern="1200" dirty="0" err="1">
                <a:solidFill>
                  <a:srgbClr val="FFFFFF"/>
                </a:solidFill>
                <a:latin typeface="+mj-lt"/>
                <a:ea typeface="+mj-ea"/>
                <a:cs typeface="+mj-cs"/>
              </a:rPr>
              <a:t>KimlerBurada</a:t>
            </a:r>
            <a:r>
              <a:rPr lang="en-US" sz="6600" kern="1200" dirty="0">
                <a:solidFill>
                  <a:srgbClr val="FFFFFF"/>
                </a:solidFill>
                <a:latin typeface="+mj-lt"/>
                <a:ea typeface="+mj-ea"/>
                <a:cs typeface="+mj-cs"/>
              </a:rPr>
              <a:t> </a:t>
            </a:r>
            <a:r>
              <a:rPr lang="en-US" sz="6600" kern="1200" dirty="0" err="1">
                <a:solidFill>
                  <a:srgbClr val="FFFFFF"/>
                </a:solidFill>
                <a:latin typeface="+mj-lt"/>
                <a:ea typeface="+mj-ea"/>
                <a:cs typeface="+mj-cs"/>
              </a:rPr>
              <a:t>Script’ini</a:t>
            </a:r>
            <a:r>
              <a:rPr lang="en-US" sz="6600" kern="1200" dirty="0">
                <a:solidFill>
                  <a:srgbClr val="FFFFFF"/>
                </a:solidFill>
                <a:latin typeface="+mj-lt"/>
                <a:ea typeface="+mj-ea"/>
                <a:cs typeface="+mj-cs"/>
              </a:rPr>
              <a:t> </a:t>
            </a:r>
            <a:br>
              <a:rPr lang="en-US" sz="6600" kern="1200" dirty="0">
                <a:solidFill>
                  <a:srgbClr val="FFFFFF"/>
                </a:solidFill>
                <a:latin typeface="+mj-lt"/>
                <a:ea typeface="+mj-ea"/>
                <a:cs typeface="+mj-cs"/>
              </a:rPr>
            </a:br>
            <a:r>
              <a:rPr lang="en-US" sz="6600" kern="1200" dirty="0">
                <a:solidFill>
                  <a:srgbClr val="FFFFFF"/>
                </a:solidFill>
                <a:latin typeface="+mj-lt"/>
                <a:ea typeface="+mj-ea"/>
                <a:cs typeface="+mj-cs"/>
              </a:rPr>
              <a:t>Main Camera </a:t>
            </a:r>
            <a:r>
              <a:rPr lang="en-US" sz="6600" kern="1200" dirty="0" err="1">
                <a:solidFill>
                  <a:srgbClr val="FFFFFF"/>
                </a:solidFill>
                <a:latin typeface="+mj-lt"/>
                <a:ea typeface="+mj-ea"/>
                <a:cs typeface="+mj-cs"/>
              </a:rPr>
              <a:t>objesine</a:t>
            </a:r>
            <a:r>
              <a:rPr lang="tr-TR" sz="6600" kern="1200" dirty="0">
                <a:solidFill>
                  <a:srgbClr val="FFFFFF"/>
                </a:solidFill>
                <a:latin typeface="+mj-lt"/>
                <a:ea typeface="+mj-ea"/>
                <a:cs typeface="+mj-cs"/>
              </a:rPr>
              <a:t> Component olarak</a:t>
            </a:r>
            <a:r>
              <a:rPr lang="en-US" sz="6600" kern="1200" dirty="0">
                <a:solidFill>
                  <a:srgbClr val="FFFFFF"/>
                </a:solidFill>
                <a:latin typeface="+mj-lt"/>
                <a:ea typeface="+mj-ea"/>
                <a:cs typeface="+mj-cs"/>
              </a:rPr>
              <a:t> </a:t>
            </a:r>
            <a:r>
              <a:rPr lang="en-US" sz="6600" kern="1200" dirty="0" err="1">
                <a:solidFill>
                  <a:srgbClr val="FFFFFF"/>
                </a:solidFill>
                <a:latin typeface="+mj-lt"/>
                <a:ea typeface="+mj-ea"/>
                <a:cs typeface="+mj-cs"/>
              </a:rPr>
              <a:t>ekley</a:t>
            </a:r>
            <a:r>
              <a:rPr lang="tr-TR" sz="6600" kern="1200" dirty="0">
                <a:solidFill>
                  <a:srgbClr val="FFFFFF"/>
                </a:solidFill>
                <a:latin typeface="+mj-lt"/>
                <a:ea typeface="+mj-ea"/>
                <a:cs typeface="+mj-cs"/>
              </a:rPr>
              <a:t>elim</a:t>
            </a:r>
            <a:r>
              <a:rPr lang="en-US" sz="6600" kern="1200" dirty="0">
                <a:solidFill>
                  <a:srgbClr val="FFFFFF"/>
                </a:solidFill>
                <a:latin typeface="+mj-lt"/>
                <a:ea typeface="+mj-ea"/>
                <a:cs typeface="+mj-cs"/>
              </a:rPr>
              <a:t>.</a:t>
            </a:r>
          </a:p>
        </p:txBody>
      </p:sp>
    </p:spTree>
    <p:extLst>
      <p:ext uri="{BB962C8B-B14F-4D97-AF65-F5344CB8AC3E}">
        <p14:creationId xmlns:p14="http://schemas.microsoft.com/office/powerpoint/2010/main" val="1283325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922BD39-6B5B-493A-BE62-58ECD0F7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4741521E-DC76-41B9-8A47-448CD4F9FA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3372661" y="-3359290"/>
            <a:ext cx="5470372" cy="12188952"/>
          </a:xfrm>
          <a:prstGeom prst="rect">
            <a:avLst/>
          </a:prstGeom>
        </p:spPr>
      </p:pic>
      <p:sp>
        <p:nvSpPr>
          <p:cNvPr id="4" name="Başlık 3">
            <a:extLst>
              <a:ext uri="{FF2B5EF4-FFF2-40B4-BE49-F238E27FC236}">
                <a16:creationId xmlns:a16="http://schemas.microsoft.com/office/drawing/2014/main" id="{793F3386-6868-430E-8655-C3CFA7DBE439}"/>
              </a:ext>
            </a:extLst>
          </p:cNvPr>
          <p:cNvSpPr>
            <a:spLocks noGrp="1"/>
          </p:cNvSpPr>
          <p:nvPr>
            <p:ph type="title"/>
          </p:nvPr>
        </p:nvSpPr>
        <p:spPr>
          <a:xfrm>
            <a:off x="1126672" y="184336"/>
            <a:ext cx="9560742" cy="1824195"/>
          </a:xfrm>
        </p:spPr>
        <p:txBody>
          <a:bodyPr vert="horz" lIns="91440" tIns="45720" rIns="91440" bIns="45720" rtlCol="0" anchor="b">
            <a:noAutofit/>
          </a:bodyPr>
          <a:lstStyle/>
          <a:p>
            <a:r>
              <a:rPr lang="tr-TR" sz="2800" dirty="0"/>
              <a:t>Oyun objelerimizin ikisi için «Ben buradayım» </a:t>
            </a:r>
            <a:r>
              <a:rPr lang="tr-TR" sz="2800" dirty="0" err="1"/>
              <a:t>Log</a:t>
            </a:r>
            <a:r>
              <a:rPr lang="tr-TR" sz="2800" dirty="0"/>
              <a:t> mesajı oluştu. </a:t>
            </a:r>
            <a:br>
              <a:rPr lang="tr-TR" sz="2800" dirty="0"/>
            </a:br>
            <a:r>
              <a:rPr lang="tr-TR" sz="2800" dirty="0"/>
              <a:t>Bu </a:t>
            </a:r>
            <a:r>
              <a:rPr lang="tr-TR" sz="2800" dirty="0" err="1"/>
              <a:t>Log</a:t>
            </a:r>
            <a:r>
              <a:rPr lang="tr-TR" sz="2800" dirty="0"/>
              <a:t> mesajlarının üzerine tıklayarak ilgili </a:t>
            </a:r>
            <a:r>
              <a:rPr lang="tr-TR" sz="2800" dirty="0" err="1"/>
              <a:t>Script’imizi</a:t>
            </a:r>
            <a:r>
              <a:rPr lang="tr-TR" sz="2800" dirty="0"/>
              <a:t> görebiliriz.</a:t>
            </a:r>
            <a:br>
              <a:rPr lang="tr-TR" sz="2800" dirty="0"/>
            </a:br>
            <a:r>
              <a:rPr lang="tr-TR" sz="2800" dirty="0" err="1"/>
              <a:t>Log</a:t>
            </a:r>
            <a:r>
              <a:rPr lang="tr-TR" sz="2800" dirty="0"/>
              <a:t> üzerine çift tıklayarak Visual </a:t>
            </a:r>
            <a:r>
              <a:rPr lang="tr-TR" sz="2800" dirty="0" err="1"/>
              <a:t>Studio’da</a:t>
            </a:r>
            <a:r>
              <a:rPr lang="tr-TR" sz="2800" dirty="0"/>
              <a:t> </a:t>
            </a:r>
            <a:r>
              <a:rPr lang="tr-TR" sz="2800" dirty="0" err="1"/>
              <a:t>Script’in</a:t>
            </a:r>
            <a:r>
              <a:rPr lang="tr-TR" sz="2800" dirty="0"/>
              <a:t> ilgili kod satırına gidebiliriz.</a:t>
            </a:r>
            <a:endParaRPr lang="en-US" sz="2800" dirty="0"/>
          </a:p>
        </p:txBody>
      </p:sp>
      <p:sp>
        <p:nvSpPr>
          <p:cNvPr id="16" name="Rectangle 15">
            <a:extLst>
              <a:ext uri="{FF2B5EF4-FFF2-40B4-BE49-F238E27FC236}">
                <a16:creationId xmlns:a16="http://schemas.microsoft.com/office/drawing/2014/main" id="{53FD85F6-ECDC-4124-9916-6444E142C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a:extLst>
              <a:ext uri="{FF2B5EF4-FFF2-40B4-BE49-F238E27FC236}">
                <a16:creationId xmlns:a16="http://schemas.microsoft.com/office/drawing/2014/main" id="{8E8CF245-80BA-4194-95CE-4D00F6EC455F}"/>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898071" y="2873829"/>
            <a:ext cx="10400060" cy="3277250"/>
          </a:xfrm>
          <a:prstGeom prst="rect">
            <a:avLst/>
          </a:prstGeom>
        </p:spPr>
      </p:pic>
      <p:sp>
        <p:nvSpPr>
          <p:cNvPr id="18" name="Rectangle 17">
            <a:extLst>
              <a:ext uri="{FF2B5EF4-FFF2-40B4-BE49-F238E27FC236}">
                <a16:creationId xmlns:a16="http://schemas.microsoft.com/office/drawing/2014/main" id="{FB5D26B4-74AD-4118-8F13-7051DA3BF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501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CE205EC-1442-4E51-ADF9-66EE47DD5613}"/>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Collapse</a:t>
            </a:r>
          </a:p>
        </p:txBody>
      </p:sp>
      <p:sp>
        <p:nvSpPr>
          <p:cNvPr id="15" name="Rectangle: Rounded Corners 1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DF462B6A-EB48-4925-B82D-68E98A1A9B8C}"/>
              </a:ext>
            </a:extLst>
          </p:cNvPr>
          <p:cNvSpPr>
            <a:spLocks noGrp="1"/>
          </p:cNvSpPr>
          <p:nvPr>
            <p:ph sz="half" idx="1"/>
          </p:nvPr>
        </p:nvSpPr>
        <p:spPr>
          <a:xfrm>
            <a:off x="2615738" y="1263807"/>
            <a:ext cx="6960524" cy="598516"/>
          </a:xfrm>
        </p:spPr>
        <p:txBody>
          <a:bodyPr vert="horz" lIns="91440" tIns="45720" rIns="91440" bIns="45720" rtlCol="0" anchor="ctr">
            <a:normAutofit/>
          </a:bodyPr>
          <a:lstStyle/>
          <a:p>
            <a:pPr marL="0" indent="0" algn="ctr">
              <a:buNone/>
            </a:pPr>
            <a:r>
              <a:rPr lang="en-US" sz="1700" kern="1200">
                <a:solidFill>
                  <a:schemeClr val="bg1"/>
                </a:solidFill>
                <a:latin typeface="+mn-lt"/>
                <a:ea typeface="+mn-ea"/>
                <a:cs typeface="+mn-cs"/>
              </a:rPr>
              <a:t>Collapse seçeneği aktif yapılarak aynı mesajlar tek satırda gösterilebilir.</a:t>
            </a:r>
          </a:p>
        </p:txBody>
      </p:sp>
      <p:pic>
        <p:nvPicPr>
          <p:cNvPr id="6" name="İçerik Yer Tutucusu 5" descr="ekran görüntüsü içeren bir resim&#10;&#10;Açıklama otomatik olarak oluşturuldu">
            <a:extLst>
              <a:ext uri="{FF2B5EF4-FFF2-40B4-BE49-F238E27FC236}">
                <a16:creationId xmlns:a16="http://schemas.microsoft.com/office/drawing/2014/main" id="{BAB6BC2B-CBD2-484B-AE54-335E82DBFBD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5572" y="2631648"/>
            <a:ext cx="11420856" cy="3112183"/>
          </a:xfrm>
          <a:prstGeom prst="rect">
            <a:avLst/>
          </a:prstGeom>
        </p:spPr>
      </p:pic>
      <p:sp>
        <p:nvSpPr>
          <p:cNvPr id="7" name="Dikdörtgen 6">
            <a:extLst>
              <a:ext uri="{FF2B5EF4-FFF2-40B4-BE49-F238E27FC236}">
                <a16:creationId xmlns:a16="http://schemas.microsoft.com/office/drawing/2014/main" id="{2CC05DB5-25FF-467B-8676-961DAAE1889E}"/>
              </a:ext>
            </a:extLst>
          </p:cNvPr>
          <p:cNvSpPr/>
          <p:nvPr/>
        </p:nvSpPr>
        <p:spPr>
          <a:xfrm>
            <a:off x="1371600" y="3282043"/>
            <a:ext cx="1765299" cy="528771"/>
          </a:xfrm>
          <a:custGeom>
            <a:avLst/>
            <a:gdLst>
              <a:gd name="connsiteX0" fmla="*/ 0 w 1765299"/>
              <a:gd name="connsiteY0" fmla="*/ 0 h 528771"/>
              <a:gd name="connsiteX1" fmla="*/ 623739 w 1765299"/>
              <a:gd name="connsiteY1" fmla="*/ 0 h 528771"/>
              <a:gd name="connsiteX2" fmla="*/ 1212172 w 1765299"/>
              <a:gd name="connsiteY2" fmla="*/ 0 h 528771"/>
              <a:gd name="connsiteX3" fmla="*/ 1765299 w 1765299"/>
              <a:gd name="connsiteY3" fmla="*/ 0 h 528771"/>
              <a:gd name="connsiteX4" fmla="*/ 1765299 w 1765299"/>
              <a:gd name="connsiteY4" fmla="*/ 528771 h 528771"/>
              <a:gd name="connsiteX5" fmla="*/ 1194519 w 1765299"/>
              <a:gd name="connsiteY5" fmla="*/ 528771 h 528771"/>
              <a:gd name="connsiteX6" fmla="*/ 659045 w 1765299"/>
              <a:gd name="connsiteY6" fmla="*/ 528771 h 528771"/>
              <a:gd name="connsiteX7" fmla="*/ 0 w 1765299"/>
              <a:gd name="connsiteY7" fmla="*/ 528771 h 528771"/>
              <a:gd name="connsiteX8" fmla="*/ 0 w 1765299"/>
              <a:gd name="connsiteY8" fmla="*/ 0 h 52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5299" h="528771" extrusionOk="0">
                <a:moveTo>
                  <a:pt x="0" y="0"/>
                </a:moveTo>
                <a:cubicBezTo>
                  <a:pt x="298715" y="-31732"/>
                  <a:pt x="498061" y="55019"/>
                  <a:pt x="623739" y="0"/>
                </a:cubicBezTo>
                <a:cubicBezTo>
                  <a:pt x="749417" y="-55019"/>
                  <a:pt x="922739" y="37676"/>
                  <a:pt x="1212172" y="0"/>
                </a:cubicBezTo>
                <a:cubicBezTo>
                  <a:pt x="1501605" y="-37676"/>
                  <a:pt x="1530067" y="43165"/>
                  <a:pt x="1765299" y="0"/>
                </a:cubicBezTo>
                <a:cubicBezTo>
                  <a:pt x="1797143" y="190239"/>
                  <a:pt x="1757516" y="414592"/>
                  <a:pt x="1765299" y="528771"/>
                </a:cubicBezTo>
                <a:cubicBezTo>
                  <a:pt x="1620410" y="580167"/>
                  <a:pt x="1324174" y="514159"/>
                  <a:pt x="1194519" y="528771"/>
                </a:cubicBezTo>
                <a:cubicBezTo>
                  <a:pt x="1064864" y="543383"/>
                  <a:pt x="889694" y="467561"/>
                  <a:pt x="659045" y="528771"/>
                </a:cubicBezTo>
                <a:cubicBezTo>
                  <a:pt x="428396" y="589981"/>
                  <a:pt x="235019" y="521021"/>
                  <a:pt x="0" y="528771"/>
                </a:cubicBezTo>
                <a:cubicBezTo>
                  <a:pt x="-46083" y="386994"/>
                  <a:pt x="2276" y="248450"/>
                  <a:pt x="0" y="0"/>
                </a:cubicBezTo>
                <a:close/>
              </a:path>
            </a:pathLst>
          </a:custGeom>
          <a:noFill/>
          <a:ln w="38100">
            <a:solidFill>
              <a:srgbClr val="ED7D31"/>
            </a:solidFill>
            <a:extLst>
              <a:ext uri="{C807C97D-BFC1-408E-A445-0C87EB9F89A2}">
                <ask:lineSketchStyleProps xmlns:ask="http://schemas.microsoft.com/office/drawing/2018/sketchyshapes" sd="258555772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49141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44">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34AAED3-774E-496B-86FF-62E4523E2125}"/>
              </a:ext>
            </a:extLst>
          </p:cNvPr>
          <p:cNvSpPr>
            <a:spLocks noGrp="1"/>
          </p:cNvSpPr>
          <p:nvPr>
            <p:ph type="title"/>
          </p:nvPr>
        </p:nvSpPr>
        <p:spPr>
          <a:xfrm>
            <a:off x="793662" y="386930"/>
            <a:ext cx="10066122" cy="1298448"/>
          </a:xfrm>
        </p:spPr>
        <p:txBody>
          <a:bodyPr anchor="b">
            <a:normAutofit/>
          </a:bodyPr>
          <a:lstStyle/>
          <a:p>
            <a:r>
              <a:rPr lang="tr-TR" sz="4800" dirty="0" err="1"/>
              <a:t>Sprite</a:t>
            </a:r>
            <a:r>
              <a:rPr lang="tr-TR" sz="4800" dirty="0"/>
              <a:t> Nesnesini Projemize Ekleyelim</a:t>
            </a:r>
          </a:p>
        </p:txBody>
      </p:sp>
      <p:sp>
        <p:nvSpPr>
          <p:cNvPr id="58" name="Rectangle 4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çerik Yer Tutucusu 2">
            <a:extLst>
              <a:ext uri="{FF2B5EF4-FFF2-40B4-BE49-F238E27FC236}">
                <a16:creationId xmlns:a16="http://schemas.microsoft.com/office/drawing/2014/main" id="{E01B4AFC-ED1A-4403-9314-4EE21684F83E}"/>
              </a:ext>
            </a:extLst>
          </p:cNvPr>
          <p:cNvSpPr>
            <a:spLocks noGrp="1"/>
          </p:cNvSpPr>
          <p:nvPr>
            <p:ph idx="1"/>
          </p:nvPr>
        </p:nvSpPr>
        <p:spPr>
          <a:xfrm>
            <a:off x="793661" y="2599509"/>
            <a:ext cx="4530898" cy="3639450"/>
          </a:xfrm>
        </p:spPr>
        <p:txBody>
          <a:bodyPr anchor="ctr">
            <a:normAutofit/>
          </a:bodyPr>
          <a:lstStyle/>
          <a:p>
            <a:pPr marL="514350" indent="-514350">
              <a:buFont typeface="+mj-lt"/>
              <a:buAutoNum type="arabicPeriod" startAt="2"/>
            </a:pPr>
            <a:r>
              <a:rPr lang="tr-TR" sz="2000" dirty="0" err="1"/>
              <a:t>Sprite</a:t>
            </a:r>
            <a:r>
              <a:rPr lang="tr-TR" sz="2000" dirty="0"/>
              <a:t> klasörüne çift tıklayarak klasörün içerisine girelim</a:t>
            </a:r>
          </a:p>
          <a:p>
            <a:pPr marL="514350" indent="-514350">
              <a:buFont typeface="+mj-lt"/>
              <a:buAutoNum type="arabicPeriod" startAt="2"/>
            </a:pPr>
            <a:r>
              <a:rPr lang="tr-TR" sz="2000" dirty="0"/>
              <a:t>Daha önce bilgisayarımıza kaydetmiş olduğumuz </a:t>
            </a:r>
            <a:r>
              <a:rPr lang="tr-TR" sz="2000" dirty="0" err="1"/>
              <a:t>Sprite</a:t>
            </a:r>
            <a:r>
              <a:rPr lang="tr-TR" sz="2000" dirty="0"/>
              <a:t> (görsel materyali) sürükleyerek </a:t>
            </a:r>
            <a:r>
              <a:rPr lang="tr-TR" sz="2000" dirty="0" err="1"/>
              <a:t>Sprite</a:t>
            </a:r>
            <a:r>
              <a:rPr lang="tr-TR" sz="2000" dirty="0"/>
              <a:t> içerisine bırakalım.</a:t>
            </a:r>
          </a:p>
        </p:txBody>
      </p:sp>
      <p:pic>
        <p:nvPicPr>
          <p:cNvPr id="6" name="Resim 5">
            <a:extLst>
              <a:ext uri="{FF2B5EF4-FFF2-40B4-BE49-F238E27FC236}">
                <a16:creationId xmlns:a16="http://schemas.microsoft.com/office/drawing/2014/main" id="{793385DA-56BC-4D2E-9BE2-A535443848A8}"/>
              </a:ext>
            </a:extLst>
          </p:cNvPr>
          <p:cNvPicPr>
            <a:picLocks noChangeAspect="1"/>
          </p:cNvPicPr>
          <p:nvPr/>
        </p:nvPicPr>
        <p:blipFill rotWithShape="1">
          <a:blip r:embed="rId3">
            <a:extLst>
              <a:ext uri="{28A0092B-C50C-407E-A947-70E740481C1C}">
                <a14:useLocalDpi xmlns:a14="http://schemas.microsoft.com/office/drawing/2010/main" val="0"/>
              </a:ext>
            </a:extLst>
          </a:blip>
          <a:srcRect r="15763"/>
          <a:stretch/>
        </p:blipFill>
        <p:spPr>
          <a:xfrm>
            <a:off x="5911532" y="2484255"/>
            <a:ext cx="5150277" cy="3714244"/>
          </a:xfrm>
          <a:prstGeom prst="rect">
            <a:avLst/>
          </a:prstGeom>
        </p:spPr>
      </p:pic>
      <p:sp>
        <p:nvSpPr>
          <p:cNvPr id="60" name="Rectangle 5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899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Başlık 6">
            <a:extLst>
              <a:ext uri="{FF2B5EF4-FFF2-40B4-BE49-F238E27FC236}">
                <a16:creationId xmlns:a16="http://schemas.microsoft.com/office/drawing/2014/main" id="{FE4D8DD5-36B5-421F-8F3C-3D21FD99199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3400" kern="1200" dirty="0" err="1">
                <a:solidFill>
                  <a:schemeClr val="tx1"/>
                </a:solidFill>
                <a:latin typeface="+mj-lt"/>
                <a:ea typeface="+mj-ea"/>
                <a:cs typeface="+mj-cs"/>
              </a:rPr>
              <a:t>Uzay</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Savaşı</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isimli</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projede</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sahneye</a:t>
            </a:r>
            <a:r>
              <a:rPr lang="en-US" sz="3400" kern="1200" dirty="0">
                <a:solidFill>
                  <a:schemeClr val="tx1"/>
                </a:solidFill>
                <a:latin typeface="+mj-lt"/>
                <a:ea typeface="+mj-ea"/>
                <a:cs typeface="+mj-cs"/>
              </a:rPr>
              <a:t> 2 </a:t>
            </a:r>
            <a:r>
              <a:rPr lang="en-US" sz="3400" kern="1200" dirty="0" err="1">
                <a:solidFill>
                  <a:schemeClr val="tx1"/>
                </a:solidFill>
                <a:latin typeface="+mj-lt"/>
                <a:ea typeface="+mj-ea"/>
                <a:cs typeface="+mj-cs"/>
              </a:rPr>
              <a:t>adet</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boş</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Oyun</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Objesi</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ekleyip</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KimlerBurada</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isimli</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Script’i</a:t>
            </a:r>
            <a:r>
              <a:rPr lang="en-US" sz="3400" kern="1200" dirty="0">
                <a:solidFill>
                  <a:schemeClr val="tx1"/>
                </a:solidFill>
                <a:latin typeface="+mj-lt"/>
                <a:ea typeface="+mj-ea"/>
                <a:cs typeface="+mj-cs"/>
              </a:rPr>
              <a:t> Component </a:t>
            </a:r>
            <a:r>
              <a:rPr lang="en-US" sz="3400" kern="1200" dirty="0" err="1">
                <a:solidFill>
                  <a:schemeClr val="tx1"/>
                </a:solidFill>
                <a:latin typeface="+mj-lt"/>
                <a:ea typeface="+mj-ea"/>
                <a:cs typeface="+mj-cs"/>
              </a:rPr>
              <a:t>olarak</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boş</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oyun</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objelerine</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ekleyin</a:t>
            </a:r>
            <a:r>
              <a:rPr lang="tr-TR" sz="3400" kern="1200" dirty="0">
                <a:solidFill>
                  <a:schemeClr val="tx1"/>
                </a:solidFill>
                <a:latin typeface="+mj-lt"/>
                <a:ea typeface="+mj-ea"/>
                <a:cs typeface="+mj-cs"/>
              </a:rPr>
              <a:t>iz</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ve</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konsolda</a:t>
            </a:r>
            <a:r>
              <a:rPr lang="en-US" sz="3400" kern="1200" dirty="0">
                <a:solidFill>
                  <a:schemeClr val="tx1"/>
                </a:solidFill>
                <a:latin typeface="+mj-lt"/>
                <a:ea typeface="+mj-ea"/>
                <a:cs typeface="+mj-cs"/>
              </a:rPr>
              <a:t> 4 </a:t>
            </a:r>
            <a:r>
              <a:rPr lang="en-US" sz="3400" kern="1200" dirty="0" err="1">
                <a:solidFill>
                  <a:schemeClr val="tx1"/>
                </a:solidFill>
                <a:latin typeface="+mj-lt"/>
                <a:ea typeface="+mj-ea"/>
                <a:cs typeface="+mj-cs"/>
              </a:rPr>
              <a:t>defa</a:t>
            </a:r>
            <a:r>
              <a:rPr lang="en-US" sz="3400" kern="1200" dirty="0">
                <a:solidFill>
                  <a:schemeClr val="tx1"/>
                </a:solidFill>
                <a:latin typeface="+mj-lt"/>
                <a:ea typeface="+mj-ea"/>
                <a:cs typeface="+mj-cs"/>
              </a:rPr>
              <a:t> “Ben </a:t>
            </a:r>
            <a:r>
              <a:rPr lang="en-US" sz="3400" kern="1200" dirty="0" err="1">
                <a:solidFill>
                  <a:schemeClr val="tx1"/>
                </a:solidFill>
                <a:latin typeface="+mj-lt"/>
                <a:ea typeface="+mj-ea"/>
                <a:cs typeface="+mj-cs"/>
              </a:rPr>
              <a:t>buradayım</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yazmasını</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sağlayın</a:t>
            </a:r>
            <a:r>
              <a:rPr lang="tr-TR" sz="3400" dirty="0" err="1"/>
              <a:t>ız</a:t>
            </a:r>
            <a:r>
              <a:rPr lang="en-US" sz="3400" kern="1200" dirty="0">
                <a:solidFill>
                  <a:schemeClr val="tx1"/>
                </a:solidFill>
                <a:latin typeface="+mj-lt"/>
                <a:ea typeface="+mj-ea"/>
                <a:cs typeface="+mj-cs"/>
              </a:rPr>
              <a:t>.</a:t>
            </a:r>
          </a:p>
        </p:txBody>
      </p:sp>
      <p:sp>
        <p:nvSpPr>
          <p:cNvPr id="8" name="Metin Yer Tutucusu 7">
            <a:extLst>
              <a:ext uri="{FF2B5EF4-FFF2-40B4-BE49-F238E27FC236}">
                <a16:creationId xmlns:a16="http://schemas.microsoft.com/office/drawing/2014/main" id="{0C285D31-7FE6-48FC-B03E-33A86EB72B5A}"/>
              </a:ext>
            </a:extLst>
          </p:cNvPr>
          <p:cNvSpPr>
            <a:spLocks noGrp="1"/>
          </p:cNvSpPr>
          <p:nvPr>
            <p:ph type="body" idx="1"/>
          </p:nvPr>
        </p:nvSpPr>
        <p:spPr>
          <a:xfrm>
            <a:off x="1966912" y="5645150"/>
            <a:ext cx="8258176" cy="631825"/>
          </a:xfrm>
        </p:spPr>
        <p:txBody>
          <a:bodyPr vert="horz" lIns="91440" tIns="45720" rIns="91440" bIns="45720" rtlCol="0" anchor="ctr">
            <a:normAutofit/>
          </a:bodyPr>
          <a:lstStyle/>
          <a:p>
            <a:pPr algn="ctr"/>
            <a:r>
              <a:rPr lang="tr-TR" sz="2800" kern="1200" dirty="0">
                <a:solidFill>
                  <a:schemeClr val="tx1"/>
                </a:solidFill>
                <a:latin typeface="+mn-lt"/>
                <a:ea typeface="+mn-ea"/>
                <a:cs typeface="+mn-cs"/>
              </a:rPr>
              <a:t>Egzersiz</a:t>
            </a:r>
            <a:endParaRPr lang="en-US" sz="2800" kern="1200" dirty="0">
              <a:solidFill>
                <a:schemeClr val="tx1"/>
              </a:solidFill>
              <a:latin typeface="+mn-lt"/>
              <a:ea typeface="+mn-ea"/>
              <a:cs typeface="+mn-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814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EE5C6BA-FE2A-4C38-8D88-E70C06E54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3726"/>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53E66F28-0926-4CFB-BDAB-646CAB184C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Başlık 3">
            <a:extLst>
              <a:ext uri="{FF2B5EF4-FFF2-40B4-BE49-F238E27FC236}">
                <a16:creationId xmlns:a16="http://schemas.microsoft.com/office/drawing/2014/main" id="{38EFCDD7-8A09-4729-8E23-CBF1BEF8FA1C}"/>
              </a:ext>
            </a:extLst>
          </p:cNvPr>
          <p:cNvSpPr>
            <a:spLocks noGrp="1"/>
          </p:cNvSpPr>
          <p:nvPr>
            <p:ph type="title"/>
          </p:nvPr>
        </p:nvSpPr>
        <p:spPr>
          <a:xfrm>
            <a:off x="804672" y="802955"/>
            <a:ext cx="4977976" cy="1454051"/>
          </a:xfrm>
        </p:spPr>
        <p:txBody>
          <a:bodyPr vert="horz" lIns="91440" tIns="45720" rIns="91440" bIns="45720" rtlCol="0" anchor="ctr">
            <a:normAutofit/>
          </a:bodyPr>
          <a:lstStyle/>
          <a:p>
            <a:r>
              <a:rPr lang="tr-TR" sz="4400" kern="1200" dirty="0">
                <a:solidFill>
                  <a:srgbClr val="000000"/>
                </a:solidFill>
                <a:latin typeface="+mj-lt"/>
                <a:ea typeface="+mj-ea"/>
                <a:cs typeface="+mj-cs"/>
              </a:rPr>
              <a:t>Egzersiz - Çözüm</a:t>
            </a:r>
            <a:endParaRPr lang="en-US" sz="4400" kern="1200" dirty="0">
              <a:solidFill>
                <a:srgbClr val="000000"/>
              </a:solidFill>
              <a:latin typeface="+mj-lt"/>
              <a:ea typeface="+mj-ea"/>
              <a:cs typeface="+mj-cs"/>
            </a:endParaRPr>
          </a:p>
        </p:txBody>
      </p:sp>
      <p:sp>
        <p:nvSpPr>
          <p:cNvPr id="35" name="Freeform 60">
            <a:extLst>
              <a:ext uri="{FF2B5EF4-FFF2-40B4-BE49-F238E27FC236}">
                <a16:creationId xmlns:a16="http://schemas.microsoft.com/office/drawing/2014/main" id="{DE9FA85F-F0FB-4952-A05F-04CC67B18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3099" y="1"/>
            <a:ext cx="3960192" cy="2251543"/>
          </a:xfrm>
          <a:custGeom>
            <a:avLst/>
            <a:gdLst>
              <a:gd name="connsiteX0" fmla="*/ 20753 w 3960192"/>
              <a:gd name="connsiteY0" fmla="*/ 0 h 2251543"/>
              <a:gd name="connsiteX1" fmla="*/ 3939439 w 3960192"/>
              <a:gd name="connsiteY1" fmla="*/ 0 h 2251543"/>
              <a:gd name="connsiteX2" fmla="*/ 3949969 w 3960192"/>
              <a:gd name="connsiteY2" fmla="*/ 68994 h 2251543"/>
              <a:gd name="connsiteX3" fmla="*/ 3960192 w 3960192"/>
              <a:gd name="connsiteY3" fmla="*/ 271447 h 2251543"/>
              <a:gd name="connsiteX4" fmla="*/ 1980096 w 3960192"/>
              <a:gd name="connsiteY4" fmla="*/ 2251543 h 2251543"/>
              <a:gd name="connsiteX5" fmla="*/ 0 w 3960192"/>
              <a:gd name="connsiteY5" fmla="*/ 271447 h 2251543"/>
              <a:gd name="connsiteX6" fmla="*/ 10223 w 3960192"/>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251543">
                <a:moveTo>
                  <a:pt x="20753" y="0"/>
                </a:moveTo>
                <a:lnTo>
                  <a:pt x="3939439" y="0"/>
                </a:lnTo>
                <a:lnTo>
                  <a:pt x="3949969" y="68994"/>
                </a:lnTo>
                <a:cubicBezTo>
                  <a:pt x="3956729" y="135559"/>
                  <a:pt x="3960192" y="203099"/>
                  <a:pt x="3960192" y="271447"/>
                </a:cubicBezTo>
                <a:cubicBezTo>
                  <a:pt x="3960192" y="1365024"/>
                  <a:pt x="3073673" y="2251543"/>
                  <a:pt x="1980096" y="2251543"/>
                </a:cubicBezTo>
                <a:cubicBezTo>
                  <a:pt x="886519" y="2251543"/>
                  <a:pt x="0" y="1365024"/>
                  <a:pt x="0" y="271447"/>
                </a:cubicBezTo>
                <a:cubicBezTo>
                  <a:pt x="0" y="203099"/>
                  <a:pt x="3463" y="135559"/>
                  <a:pt x="10223"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İçerik Yer Tutucusu 12" descr="ekran görüntüsü, ekran, siyah, vitrin içeren bir resim&#10;&#10;Açıklama otomatik olarak oluşturuldu">
            <a:extLst>
              <a:ext uri="{FF2B5EF4-FFF2-40B4-BE49-F238E27FC236}">
                <a16:creationId xmlns:a16="http://schemas.microsoft.com/office/drawing/2014/main" id="{1F9D268B-593D-44D1-8A1F-2333F00E0E2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3632" r="1" b="13872"/>
          <a:stretch/>
        </p:blipFill>
        <p:spPr>
          <a:xfrm>
            <a:off x="6632714" y="1"/>
            <a:ext cx="3674754" cy="2106932"/>
          </a:xfrm>
          <a:custGeom>
            <a:avLst/>
            <a:gdLst/>
            <a:ahLst/>
            <a:cxnLst/>
            <a:rect l="l" t="t" r="r" b="b"/>
            <a:pathLst>
              <a:path w="3674754" h="2106932">
                <a:moveTo>
                  <a:pt x="21954" y="0"/>
                </a:moveTo>
                <a:lnTo>
                  <a:pt x="3652800" y="0"/>
                </a:lnTo>
                <a:lnTo>
                  <a:pt x="3665268" y="81694"/>
                </a:lnTo>
                <a:cubicBezTo>
                  <a:pt x="3671541" y="143461"/>
                  <a:pt x="3674754" y="206133"/>
                  <a:pt x="3674754" y="269555"/>
                </a:cubicBezTo>
                <a:cubicBezTo>
                  <a:pt x="3674754" y="1284311"/>
                  <a:pt x="2852132" y="2106932"/>
                  <a:pt x="1837377" y="2106932"/>
                </a:cubicBezTo>
                <a:cubicBezTo>
                  <a:pt x="822622" y="2106932"/>
                  <a:pt x="0" y="1284311"/>
                  <a:pt x="0" y="269555"/>
                </a:cubicBezTo>
                <a:cubicBezTo>
                  <a:pt x="0" y="206133"/>
                  <a:pt x="3214" y="143461"/>
                  <a:pt x="9486" y="81694"/>
                </a:cubicBezTo>
                <a:close/>
              </a:path>
            </a:pathLst>
          </a:custGeom>
          <a:effectLst>
            <a:softEdge rad="0"/>
          </a:effectLst>
        </p:spPr>
      </p:pic>
      <p:pic>
        <p:nvPicPr>
          <p:cNvPr id="15" name="İçerik Yer Tutucusu 14" descr="ekran görüntüsü, oturma, ekran içeren bir resim&#10;&#10;Açıklama otomatik olarak oluşturuldu">
            <a:extLst>
              <a:ext uri="{FF2B5EF4-FFF2-40B4-BE49-F238E27FC236}">
                <a16:creationId xmlns:a16="http://schemas.microsoft.com/office/drawing/2014/main" id="{67616470-613A-42C6-9EC6-561944181AC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37749" y="3277076"/>
            <a:ext cx="4511040" cy="1927860"/>
          </a:xfrm>
        </p:spPr>
      </p:pic>
      <p:sp>
        <p:nvSpPr>
          <p:cNvPr id="37" name="Freeform 68">
            <a:extLst>
              <a:ext uri="{FF2B5EF4-FFF2-40B4-BE49-F238E27FC236}">
                <a16:creationId xmlns:a16="http://schemas.microsoft.com/office/drawing/2014/main" id="{FEBD362A-CC27-47D9-8FC3-A5E91BA0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5296" y="2922177"/>
            <a:ext cx="4956705" cy="3945299"/>
          </a:xfrm>
          <a:custGeom>
            <a:avLst/>
            <a:gdLst>
              <a:gd name="connsiteX0" fmla="*/ 2718646 w 4956705"/>
              <a:gd name="connsiteY0" fmla="*/ 0 h 3945299"/>
              <a:gd name="connsiteX1" fmla="*/ 4816486 w 4956705"/>
              <a:gd name="connsiteY1" fmla="*/ 989335 h 3945299"/>
              <a:gd name="connsiteX2" fmla="*/ 4956705 w 4956705"/>
              <a:gd name="connsiteY2" fmla="*/ 1176848 h 3945299"/>
              <a:gd name="connsiteX3" fmla="*/ 4956705 w 4956705"/>
              <a:gd name="connsiteY3" fmla="*/ 3945299 h 3945299"/>
              <a:gd name="connsiteX4" fmla="*/ 294783 w 4956705"/>
              <a:gd name="connsiteY4" fmla="*/ 3945299 h 3945299"/>
              <a:gd name="connsiteX5" fmla="*/ 213645 w 4956705"/>
              <a:gd name="connsiteY5" fmla="*/ 3776866 h 3945299"/>
              <a:gd name="connsiteX6" fmla="*/ 0 w 4956705"/>
              <a:gd name="connsiteY6" fmla="*/ 2718646 h 3945299"/>
              <a:gd name="connsiteX7" fmla="*/ 2718646 w 4956705"/>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6705" h="3945299">
                <a:moveTo>
                  <a:pt x="2718646" y="0"/>
                </a:moveTo>
                <a:cubicBezTo>
                  <a:pt x="3563221" y="0"/>
                  <a:pt x="4317846" y="385123"/>
                  <a:pt x="4816486" y="989335"/>
                </a:cubicBezTo>
                <a:lnTo>
                  <a:pt x="4956705" y="1176848"/>
                </a:lnTo>
                <a:lnTo>
                  <a:pt x="4956705" y="3945299"/>
                </a:lnTo>
                <a:lnTo>
                  <a:pt x="294783" y="3945299"/>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İçerik Yer Tutucusu 10">
            <a:extLst>
              <a:ext uri="{FF2B5EF4-FFF2-40B4-BE49-F238E27FC236}">
                <a16:creationId xmlns:a16="http://schemas.microsoft.com/office/drawing/2014/main" id="{417F5F66-D80B-45A7-9BC6-BD56C5AB3706}"/>
              </a:ext>
            </a:extLst>
          </p:cNvPr>
          <p:cNvPicPr>
            <a:picLocks noGrp="1" noChangeAspect="1"/>
          </p:cNvPicPr>
          <p:nvPr>
            <p:ph sz="half" idx="1"/>
          </p:nvPr>
        </p:nvPicPr>
        <p:blipFill rotWithShape="1">
          <a:blip r:embed="rId5">
            <a:alphaModFix/>
            <a:extLst>
              <a:ext uri="{28A0092B-C50C-407E-A947-70E740481C1C}">
                <a14:useLocalDpi xmlns:a14="http://schemas.microsoft.com/office/drawing/2010/main" val="0"/>
              </a:ext>
            </a:extLst>
          </a:blip>
          <a:srcRect r="33947" b="-1"/>
          <a:stretch/>
        </p:blipFill>
        <p:spPr>
          <a:xfrm>
            <a:off x="7399326" y="3086207"/>
            <a:ext cx="4792674" cy="3781268"/>
          </a:xfrm>
          <a:custGeom>
            <a:avLst/>
            <a:gdLst/>
            <a:ahLst/>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effectLst>
            <a:softEdge rad="0"/>
          </a:effectLst>
        </p:spPr>
      </p:pic>
    </p:spTree>
    <p:extLst>
      <p:ext uri="{BB962C8B-B14F-4D97-AF65-F5344CB8AC3E}">
        <p14:creationId xmlns:p14="http://schemas.microsoft.com/office/powerpoint/2010/main" val="3217311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E514B725-488B-44AE-B61C-66156CD308FB}"/>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dirty="0">
                <a:solidFill>
                  <a:srgbClr val="000000"/>
                </a:solidFill>
                <a:latin typeface="+mj-lt"/>
                <a:ea typeface="+mj-ea"/>
                <a:cs typeface="+mj-cs"/>
              </a:rPr>
              <a:t>B</a:t>
            </a:r>
            <a:r>
              <a:rPr lang="tr-TR" kern="1200" dirty="0">
                <a:solidFill>
                  <a:srgbClr val="000000"/>
                </a:solidFill>
                <a:latin typeface="+mj-lt"/>
                <a:ea typeface="+mj-ea"/>
                <a:cs typeface="+mj-cs"/>
              </a:rPr>
              <a:t>UG</a:t>
            </a:r>
            <a:endParaRPr lang="en-US" kern="1200" dirty="0">
              <a:solidFill>
                <a:srgbClr val="000000"/>
              </a:solidFill>
              <a:latin typeface="+mj-lt"/>
              <a:ea typeface="+mj-ea"/>
              <a:cs typeface="+mj-cs"/>
            </a:endParaRP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4"/>
                </a:gs>
                <a:gs pos="23000">
                  <a:schemeClr val="accent4"/>
                </a:gs>
                <a:gs pos="83000">
                  <a:schemeClr val="accent2"/>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çerik Yer Tutucusu 5" descr="Böcek">
            <a:extLst>
              <a:ext uri="{FF2B5EF4-FFF2-40B4-BE49-F238E27FC236}">
                <a16:creationId xmlns:a16="http://schemas.microsoft.com/office/drawing/2014/main" id="{1F361574-4C4E-42CC-8993-29E431F5029A}"/>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İçerik Yer Tutucusu 2">
            <a:extLst>
              <a:ext uri="{FF2B5EF4-FFF2-40B4-BE49-F238E27FC236}">
                <a16:creationId xmlns:a16="http://schemas.microsoft.com/office/drawing/2014/main" id="{E90A8CD5-E50D-4773-9ED4-D4AD5F4593D0}"/>
              </a:ext>
            </a:extLst>
          </p:cNvPr>
          <p:cNvSpPr>
            <a:spLocks noGrp="1"/>
          </p:cNvSpPr>
          <p:nvPr>
            <p:ph sz="half" idx="1"/>
          </p:nvPr>
        </p:nvSpPr>
        <p:spPr>
          <a:xfrm>
            <a:off x="6090574" y="2421682"/>
            <a:ext cx="4977578" cy="3639289"/>
          </a:xfrm>
        </p:spPr>
        <p:txBody>
          <a:bodyPr vert="horz" lIns="91440" tIns="45720" rIns="91440" bIns="45720" rtlCol="0" anchor="ctr">
            <a:normAutofit/>
          </a:bodyPr>
          <a:lstStyle/>
          <a:p>
            <a:r>
              <a:rPr lang="en-US" sz="2000" dirty="0">
                <a:solidFill>
                  <a:srgbClr val="000000"/>
                </a:solidFill>
              </a:rPr>
              <a:t>B</a:t>
            </a:r>
            <a:r>
              <a:rPr lang="tr-TR" sz="2000" dirty="0" err="1">
                <a:solidFill>
                  <a:srgbClr val="000000"/>
                </a:solidFill>
              </a:rPr>
              <a:t>ug</a:t>
            </a:r>
            <a:r>
              <a:rPr lang="en-US" sz="2000" dirty="0">
                <a:solidFill>
                  <a:srgbClr val="000000"/>
                </a:solidFill>
              </a:rPr>
              <a:t> = </a:t>
            </a:r>
            <a:r>
              <a:rPr lang="en-US" sz="2000" dirty="0" err="1">
                <a:solidFill>
                  <a:srgbClr val="000000"/>
                </a:solidFill>
              </a:rPr>
              <a:t>Böcek</a:t>
            </a:r>
            <a:endParaRPr lang="en-US" sz="2000" dirty="0">
              <a:solidFill>
                <a:srgbClr val="000000"/>
              </a:solidFill>
            </a:endParaRPr>
          </a:p>
          <a:p>
            <a:r>
              <a:rPr lang="en-US" sz="2000" dirty="0">
                <a:solidFill>
                  <a:srgbClr val="000000"/>
                </a:solidFill>
              </a:rPr>
              <a:t>Debugging </a:t>
            </a:r>
            <a:r>
              <a:rPr lang="en-US" sz="2000" dirty="0">
                <a:solidFill>
                  <a:srgbClr val="000000"/>
                </a:solidFill>
                <a:sym typeface="Wingdings" panose="05000000000000000000" pitchFamily="2" charset="2"/>
              </a:rPr>
              <a:t>= </a:t>
            </a:r>
            <a:r>
              <a:rPr lang="en-US" sz="2000" dirty="0" err="1">
                <a:solidFill>
                  <a:srgbClr val="000000"/>
                </a:solidFill>
                <a:sym typeface="Wingdings" panose="05000000000000000000" pitchFamily="2" charset="2"/>
              </a:rPr>
              <a:t>Böcekten</a:t>
            </a:r>
            <a:r>
              <a:rPr lang="en-US" sz="2000" dirty="0">
                <a:solidFill>
                  <a:srgbClr val="000000"/>
                </a:solidFill>
                <a:sym typeface="Wingdings" panose="05000000000000000000" pitchFamily="2" charset="2"/>
              </a:rPr>
              <a:t> </a:t>
            </a:r>
            <a:r>
              <a:rPr lang="en-US" sz="2000" dirty="0" err="1">
                <a:solidFill>
                  <a:srgbClr val="000000"/>
                </a:solidFill>
                <a:sym typeface="Wingdings" panose="05000000000000000000" pitchFamily="2" charset="2"/>
              </a:rPr>
              <a:t>arınmak</a:t>
            </a:r>
            <a:endParaRPr lang="tr-TR" sz="2000" dirty="0">
              <a:solidFill>
                <a:srgbClr val="000000"/>
              </a:solidFill>
              <a:sym typeface="Wingdings" panose="05000000000000000000" pitchFamily="2" charset="2"/>
            </a:endParaRPr>
          </a:p>
          <a:p>
            <a:r>
              <a:rPr lang="tr-TR" sz="2000" dirty="0">
                <a:solidFill>
                  <a:srgbClr val="000000"/>
                </a:solidFill>
                <a:sym typeface="Wingdings" panose="05000000000000000000" pitchFamily="2" charset="2"/>
              </a:rPr>
              <a:t>Yazılımdaki hatalara </a:t>
            </a:r>
            <a:r>
              <a:rPr lang="tr-TR" sz="2000" dirty="0" err="1">
                <a:solidFill>
                  <a:srgbClr val="000000"/>
                </a:solidFill>
                <a:sym typeface="Wingdings" panose="05000000000000000000" pitchFamily="2" charset="2"/>
              </a:rPr>
              <a:t>Bug</a:t>
            </a:r>
            <a:r>
              <a:rPr lang="tr-TR" sz="2000" dirty="0">
                <a:solidFill>
                  <a:srgbClr val="000000"/>
                </a:solidFill>
                <a:sym typeface="Wingdings" panose="05000000000000000000" pitchFamily="2" charset="2"/>
              </a:rPr>
              <a:t> denir.</a:t>
            </a:r>
          </a:p>
          <a:p>
            <a:r>
              <a:rPr lang="tr-TR" sz="2000" dirty="0">
                <a:solidFill>
                  <a:srgbClr val="000000"/>
                </a:solidFill>
                <a:sym typeface="Wingdings" panose="05000000000000000000" pitchFamily="2" charset="2"/>
              </a:rPr>
              <a:t>Neden hatalara </a:t>
            </a:r>
            <a:r>
              <a:rPr lang="tr-TR" sz="2000" dirty="0" err="1">
                <a:solidFill>
                  <a:srgbClr val="000000"/>
                </a:solidFill>
                <a:sym typeface="Wingdings" panose="05000000000000000000" pitchFamily="2" charset="2"/>
              </a:rPr>
              <a:t>bug</a:t>
            </a:r>
            <a:r>
              <a:rPr lang="tr-TR" sz="2000" dirty="0">
                <a:solidFill>
                  <a:srgbClr val="000000"/>
                </a:solidFill>
                <a:sym typeface="Wingdings" panose="05000000000000000000" pitchFamily="2" charset="2"/>
              </a:rPr>
              <a:t> yani böcek denildiğini düşündünüz mü?</a:t>
            </a:r>
            <a:endParaRPr lang="en-US" sz="2000" dirty="0">
              <a:solidFill>
                <a:srgbClr val="000000"/>
              </a:solidFill>
              <a:sym typeface="Wingdings" panose="05000000000000000000" pitchFamily="2" charset="2"/>
            </a:endParaRPr>
          </a:p>
          <a:p>
            <a:endParaRPr lang="en-US" sz="2000" dirty="0">
              <a:solidFill>
                <a:srgbClr val="000000"/>
              </a:solidFill>
            </a:endParaRPr>
          </a:p>
        </p:txBody>
      </p:sp>
    </p:spTree>
    <p:extLst>
      <p:ext uri="{BB962C8B-B14F-4D97-AF65-F5344CB8AC3E}">
        <p14:creationId xmlns:p14="http://schemas.microsoft.com/office/powerpoint/2010/main" val="2706207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939EC40-AD32-4542-BE58-A42695673E47}"/>
              </a:ext>
            </a:extLst>
          </p:cNvPr>
          <p:cNvSpPr>
            <a:spLocks noGrp="1"/>
          </p:cNvSpPr>
          <p:nvPr>
            <p:ph type="title"/>
          </p:nvPr>
        </p:nvSpPr>
        <p:spPr>
          <a:xfrm>
            <a:off x="9036543" y="2186396"/>
            <a:ext cx="2924091" cy="2846070"/>
          </a:xfrm>
        </p:spPr>
        <p:txBody>
          <a:bodyPr vert="horz" lIns="91440" tIns="45720" rIns="91440" bIns="45720" rtlCol="0" anchor="ctr">
            <a:normAutofit/>
          </a:bodyPr>
          <a:lstStyle/>
          <a:p>
            <a:r>
              <a:rPr lang="tr-TR" sz="3700" dirty="0" err="1"/>
              <a:t>Grace</a:t>
            </a:r>
            <a:r>
              <a:rPr lang="tr-TR" sz="3700" dirty="0"/>
              <a:t> </a:t>
            </a:r>
            <a:r>
              <a:rPr lang="tr-TR" sz="3700" dirty="0" err="1"/>
              <a:t>Hopper</a:t>
            </a:r>
            <a:r>
              <a:rPr lang="tr-TR" sz="3700" dirty="0"/>
              <a:t> </a:t>
            </a:r>
            <a:r>
              <a:rPr lang="en-US" sz="3700" dirty="0"/>
              <a:t>9 </a:t>
            </a:r>
            <a:r>
              <a:rPr lang="en-US" sz="3700" dirty="0" err="1"/>
              <a:t>Eylül</a:t>
            </a:r>
            <a:r>
              <a:rPr lang="en-US" sz="3700" dirty="0"/>
              <a:t> 1974 15:45</a:t>
            </a:r>
          </a:p>
        </p:txBody>
      </p:sp>
      <p:sp>
        <p:nvSpPr>
          <p:cNvPr id="22" name="Rectangle 2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kişi, adam, metin, iç mekan içeren bir resim&#10;&#10;Açıklama otomatik olarak oluşturuldu">
            <a:extLst>
              <a:ext uri="{FF2B5EF4-FFF2-40B4-BE49-F238E27FC236}">
                <a16:creationId xmlns:a16="http://schemas.microsoft.com/office/drawing/2014/main" id="{87577289-C376-4985-8680-48C1BE24E91B}"/>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478" r="-1" b="-1"/>
          <a:stretch/>
        </p:blipFill>
        <p:spPr>
          <a:xfrm>
            <a:off x="545238" y="858525"/>
            <a:ext cx="7608304" cy="5211906"/>
          </a:xfrm>
          <a:prstGeom prst="rect">
            <a:avLst/>
          </a:prstGeom>
        </p:spPr>
      </p:pic>
      <p:sp>
        <p:nvSpPr>
          <p:cNvPr id="26" name="Rectangle 2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3567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47">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etin kutusu 9">
            <a:extLst>
              <a:ext uri="{FF2B5EF4-FFF2-40B4-BE49-F238E27FC236}">
                <a16:creationId xmlns:a16="http://schemas.microsoft.com/office/drawing/2014/main" id="{2D100084-D34C-4F71-92DE-9CDA61D41FDA}"/>
              </a:ext>
            </a:extLst>
          </p:cNvPr>
          <p:cNvSpPr txBox="1"/>
          <p:nvPr/>
        </p:nvSpPr>
        <p:spPr>
          <a:xfrm>
            <a:off x="1113810" y="3130041"/>
            <a:ext cx="4036334" cy="2387600"/>
          </a:xfrm>
          <a:prstGeom prst="rect">
            <a:avLst/>
          </a:prstGeom>
        </p:spPr>
        <p:txBody>
          <a:bodyPr vert="horz" lIns="91440" tIns="45720" rIns="91440" bIns="45720" rtlCol="0" anchor="t">
            <a:normAutofit fontScale="40000" lnSpcReduction="20000"/>
          </a:bodyPr>
          <a:lstStyle/>
          <a:p>
            <a:pPr>
              <a:lnSpc>
                <a:spcPct val="90000"/>
              </a:lnSpc>
              <a:spcBef>
                <a:spcPct val="0"/>
              </a:spcBef>
              <a:spcAft>
                <a:spcPts val="600"/>
              </a:spcAft>
            </a:pPr>
            <a:r>
              <a:rPr lang="tr-TR" sz="5400" dirty="0">
                <a:latin typeface="+mj-lt"/>
                <a:ea typeface="+mj-ea"/>
                <a:cs typeface="+mj-cs"/>
              </a:rPr>
              <a:t>1974’te </a:t>
            </a:r>
            <a:r>
              <a:rPr lang="en-US" sz="5400" dirty="0">
                <a:latin typeface="+mj-lt"/>
                <a:ea typeface="+mj-ea"/>
                <a:cs typeface="+mj-cs"/>
              </a:rPr>
              <a:t>MARK II </a:t>
            </a:r>
            <a:r>
              <a:rPr lang="tr-TR" sz="5400" dirty="0">
                <a:latin typeface="+mj-lt"/>
                <a:ea typeface="+mj-ea"/>
                <a:cs typeface="+mj-cs"/>
              </a:rPr>
              <a:t>bilgisayarında F panelinin 70 </a:t>
            </a:r>
            <a:r>
              <a:rPr lang="tr-TR" sz="5400" dirty="0" err="1">
                <a:latin typeface="+mj-lt"/>
                <a:ea typeface="+mj-ea"/>
                <a:cs typeface="+mj-cs"/>
              </a:rPr>
              <a:t>nolu</a:t>
            </a:r>
            <a:r>
              <a:rPr lang="tr-TR" sz="5400" dirty="0">
                <a:latin typeface="+mj-lt"/>
                <a:ea typeface="+mj-ea"/>
                <a:cs typeface="+mj-cs"/>
              </a:rPr>
              <a:t> rölesinde sıkışan gerçek bir böcek ile hata oluşur. </a:t>
            </a:r>
          </a:p>
          <a:p>
            <a:pPr>
              <a:lnSpc>
                <a:spcPct val="90000"/>
              </a:lnSpc>
              <a:spcBef>
                <a:spcPct val="0"/>
              </a:spcBef>
              <a:spcAft>
                <a:spcPts val="600"/>
              </a:spcAft>
            </a:pPr>
            <a:r>
              <a:rPr lang="tr-TR" sz="5400" dirty="0">
                <a:latin typeface="+mj-lt"/>
                <a:ea typeface="+mj-ea"/>
                <a:cs typeface="+mj-cs"/>
              </a:rPr>
              <a:t>Bu olaydan sonra bilgisayarda oluşan tüm hatalara </a:t>
            </a:r>
            <a:r>
              <a:rPr lang="tr-TR" sz="5400" dirty="0" err="1">
                <a:latin typeface="+mj-lt"/>
                <a:ea typeface="+mj-ea"/>
                <a:cs typeface="+mj-cs"/>
              </a:rPr>
              <a:t>Bug</a:t>
            </a:r>
            <a:r>
              <a:rPr lang="tr-TR" sz="5400" dirty="0">
                <a:latin typeface="+mj-lt"/>
                <a:ea typeface="+mj-ea"/>
                <a:cs typeface="+mj-cs"/>
              </a:rPr>
              <a:t> (böcek) denilmektedir.</a:t>
            </a:r>
            <a:endParaRPr lang="en-US" sz="5400" dirty="0">
              <a:latin typeface="+mj-lt"/>
              <a:ea typeface="+mj-ea"/>
              <a:cs typeface="+mj-cs"/>
            </a:endParaRPr>
          </a:p>
        </p:txBody>
      </p:sp>
      <p:grpSp>
        <p:nvGrpSpPr>
          <p:cNvPr id="58" name="Group 4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51" name="Rectangle 5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a:extLst>
              <a:ext uri="{FF2B5EF4-FFF2-40B4-BE49-F238E27FC236}">
                <a16:creationId xmlns:a16="http://schemas.microsoft.com/office/drawing/2014/main" id="{E4C0A6C8-871F-4C6E-BA75-CEEBD1FFB11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36950"/>
          <a:stretch/>
        </p:blipFill>
        <p:spPr>
          <a:xfrm>
            <a:off x="5922492" y="666728"/>
            <a:ext cx="5536001" cy="5465791"/>
          </a:xfrm>
          <a:prstGeom prst="rect">
            <a:avLst/>
          </a:prstGeom>
        </p:spPr>
      </p:pic>
    </p:spTree>
    <p:extLst>
      <p:ext uri="{BB962C8B-B14F-4D97-AF65-F5344CB8AC3E}">
        <p14:creationId xmlns:p14="http://schemas.microsoft.com/office/powerpoint/2010/main" val="4060169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1334ADE-D602-4508-8E0D-0553986C66A8}"/>
              </a:ext>
            </a:extLst>
          </p:cNvPr>
          <p:cNvSpPr>
            <a:spLocks noGrp="1"/>
          </p:cNvSpPr>
          <p:nvPr>
            <p:ph type="title"/>
          </p:nvPr>
        </p:nvSpPr>
        <p:spPr>
          <a:xfrm>
            <a:off x="517889" y="4883544"/>
            <a:ext cx="3876086" cy="1556907"/>
          </a:xfrm>
        </p:spPr>
        <p:txBody>
          <a:bodyPr vert="horz" lIns="91440" tIns="45720" rIns="91440" bIns="45720" rtlCol="0" anchor="ctr">
            <a:normAutofit/>
          </a:bodyPr>
          <a:lstStyle/>
          <a:p>
            <a:r>
              <a:rPr lang="en-US" sz="3200" dirty="0"/>
              <a:t>Debugging (</a:t>
            </a:r>
            <a:r>
              <a:rPr lang="en-US" sz="3200" dirty="0" err="1"/>
              <a:t>Hata</a:t>
            </a:r>
            <a:r>
              <a:rPr lang="en-US" sz="3200" dirty="0"/>
              <a:t> </a:t>
            </a:r>
            <a:r>
              <a:rPr lang="en-US" sz="3200" dirty="0" err="1"/>
              <a:t>Ayıklama</a:t>
            </a:r>
            <a:r>
              <a:rPr lang="en-US" sz="3200" dirty="0"/>
              <a:t>)</a:t>
            </a:r>
          </a:p>
        </p:txBody>
      </p:sp>
      <p:sp>
        <p:nvSpPr>
          <p:cNvPr id="19"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a:extLst>
              <a:ext uri="{FF2B5EF4-FFF2-40B4-BE49-F238E27FC236}">
                <a16:creationId xmlns:a16="http://schemas.microsoft.com/office/drawing/2014/main" id="{0130FC5E-8ABC-458C-9D46-0953861B606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 b="20795"/>
          <a:stretch/>
        </p:blipFill>
        <p:spPr>
          <a:xfrm>
            <a:off x="959205" y="364142"/>
            <a:ext cx="10369645" cy="3867993"/>
          </a:xfrm>
          <a:prstGeom prst="rect">
            <a:avLst/>
          </a:prstGeom>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01293764-9C61-476F-9F58-4CE5794A9B50}"/>
              </a:ext>
            </a:extLst>
          </p:cNvPr>
          <p:cNvSpPr>
            <a:spLocks noGrp="1"/>
          </p:cNvSpPr>
          <p:nvPr>
            <p:ph sz="half" idx="1"/>
          </p:nvPr>
        </p:nvSpPr>
        <p:spPr>
          <a:xfrm>
            <a:off x="5162719" y="4883544"/>
            <a:ext cx="6586915" cy="1556907"/>
          </a:xfrm>
        </p:spPr>
        <p:txBody>
          <a:bodyPr vert="horz" lIns="91440" tIns="45720" rIns="91440" bIns="45720" rtlCol="0" anchor="ctr">
            <a:normAutofit lnSpcReduction="10000"/>
          </a:bodyPr>
          <a:lstStyle/>
          <a:p>
            <a:r>
              <a:rPr lang="en-US" sz="1500" dirty="0" err="1"/>
              <a:t>Programımızda</a:t>
            </a:r>
            <a:r>
              <a:rPr lang="en-US" sz="1500" dirty="0"/>
              <a:t> </a:t>
            </a:r>
            <a:r>
              <a:rPr lang="en-US" sz="1500" dirty="0" err="1"/>
              <a:t>çalış</a:t>
            </a:r>
            <a:r>
              <a:rPr lang="tr-TR" sz="1500" dirty="0" err="1"/>
              <a:t>ma</a:t>
            </a:r>
            <a:r>
              <a:rPr lang="tr-TR" sz="1500" dirty="0"/>
              <a:t> esnasında</a:t>
            </a:r>
            <a:r>
              <a:rPr lang="en-US" sz="1500" dirty="0"/>
              <a:t> </a:t>
            </a:r>
            <a:r>
              <a:rPr lang="en-US" sz="1500" dirty="0" err="1"/>
              <a:t>oluşan</a:t>
            </a:r>
            <a:r>
              <a:rPr lang="en-US" sz="1500" dirty="0"/>
              <a:t> </a:t>
            </a:r>
            <a:r>
              <a:rPr lang="en-US" sz="1500" dirty="0" err="1"/>
              <a:t>hatalar</a:t>
            </a:r>
            <a:r>
              <a:rPr lang="en-US" sz="1500" dirty="0"/>
              <a:t> (Syntax Error) </a:t>
            </a:r>
            <a:r>
              <a:rPr lang="en-US" sz="1500" dirty="0" err="1"/>
              <a:t>dışında</a:t>
            </a:r>
            <a:r>
              <a:rPr lang="en-US" sz="1500" dirty="0"/>
              <a:t> da </a:t>
            </a:r>
            <a:r>
              <a:rPr lang="en-US" sz="1500" dirty="0" err="1"/>
              <a:t>hatalar</a:t>
            </a:r>
            <a:r>
              <a:rPr lang="en-US" sz="1500" dirty="0"/>
              <a:t> </a:t>
            </a:r>
            <a:r>
              <a:rPr lang="en-US" sz="1500" dirty="0" err="1"/>
              <a:t>olabilir</a:t>
            </a:r>
            <a:r>
              <a:rPr lang="en-US" sz="1500" dirty="0"/>
              <a:t>.</a:t>
            </a:r>
          </a:p>
          <a:p>
            <a:r>
              <a:rPr lang="en-US" sz="1500" dirty="0" err="1"/>
              <a:t>Yani</a:t>
            </a:r>
            <a:r>
              <a:rPr lang="en-US" sz="1500" dirty="0"/>
              <a:t> </a:t>
            </a:r>
            <a:r>
              <a:rPr lang="en-US" sz="1500" dirty="0" err="1"/>
              <a:t>programımız</a:t>
            </a:r>
            <a:r>
              <a:rPr lang="en-US" sz="1500" dirty="0"/>
              <a:t> </a:t>
            </a:r>
            <a:r>
              <a:rPr lang="en-US" sz="1500" dirty="0" err="1"/>
              <a:t>çalışma</a:t>
            </a:r>
            <a:r>
              <a:rPr lang="en-US" sz="1500" dirty="0"/>
              <a:t> </a:t>
            </a:r>
            <a:r>
              <a:rPr lang="en-US" sz="1500" dirty="0" err="1"/>
              <a:t>anında</a:t>
            </a:r>
            <a:r>
              <a:rPr lang="en-US" sz="1500" dirty="0"/>
              <a:t> </a:t>
            </a:r>
            <a:r>
              <a:rPr lang="en-US" sz="1500" dirty="0" err="1"/>
              <a:t>hata</a:t>
            </a:r>
            <a:r>
              <a:rPr lang="en-US" sz="1500" dirty="0"/>
              <a:t> </a:t>
            </a:r>
            <a:r>
              <a:rPr lang="en-US" sz="1500" dirty="0" err="1"/>
              <a:t>vermiyorsa</a:t>
            </a:r>
            <a:r>
              <a:rPr lang="tr-TR" sz="1500" dirty="0"/>
              <a:t> ama elde etmek istediğimizi sonucu da getirmiyorsa</a:t>
            </a:r>
            <a:r>
              <a:rPr lang="en-US" sz="1500" dirty="0"/>
              <a:t> </a:t>
            </a:r>
            <a:r>
              <a:rPr lang="en-US" sz="1500" dirty="0" err="1"/>
              <a:t>oluşan</a:t>
            </a:r>
            <a:r>
              <a:rPr lang="tr-TR" sz="1500" dirty="0"/>
              <a:t> bu</a:t>
            </a:r>
            <a:r>
              <a:rPr lang="en-US" sz="1500" dirty="0"/>
              <a:t> </a:t>
            </a:r>
            <a:r>
              <a:rPr lang="en-US" sz="1500" dirty="0" err="1"/>
              <a:t>hatalara</a:t>
            </a:r>
            <a:r>
              <a:rPr lang="en-US" sz="1500" dirty="0"/>
              <a:t> </a:t>
            </a:r>
            <a:r>
              <a:rPr lang="en-US" sz="1500" dirty="0" err="1"/>
              <a:t>mantıksal</a:t>
            </a:r>
            <a:r>
              <a:rPr lang="en-US" sz="1500" dirty="0"/>
              <a:t> </a:t>
            </a:r>
            <a:r>
              <a:rPr lang="en-US" sz="1500" dirty="0" err="1"/>
              <a:t>hatalar</a:t>
            </a:r>
            <a:r>
              <a:rPr lang="en-US" sz="1500" dirty="0"/>
              <a:t> </a:t>
            </a:r>
            <a:r>
              <a:rPr lang="en-US" sz="1500" dirty="0" err="1"/>
              <a:t>diyebiliriz</a:t>
            </a:r>
            <a:r>
              <a:rPr lang="en-US" sz="1500" dirty="0"/>
              <a:t>.</a:t>
            </a:r>
          </a:p>
          <a:p>
            <a:r>
              <a:rPr lang="en-US" sz="1500" dirty="0" err="1"/>
              <a:t>Örneğin</a:t>
            </a:r>
            <a:r>
              <a:rPr lang="en-US" sz="1500" dirty="0"/>
              <a:t> 7 </a:t>
            </a:r>
            <a:r>
              <a:rPr lang="en-US" sz="1500" dirty="0" err="1"/>
              <a:t>ile</a:t>
            </a:r>
            <a:r>
              <a:rPr lang="en-US" sz="1500" dirty="0"/>
              <a:t> 3 </a:t>
            </a:r>
            <a:r>
              <a:rPr lang="en-US" sz="1500" dirty="0" err="1"/>
              <a:t>sayısının</a:t>
            </a:r>
            <a:r>
              <a:rPr lang="en-US" sz="1500" dirty="0"/>
              <a:t> </a:t>
            </a:r>
            <a:r>
              <a:rPr lang="en-US" sz="1500" dirty="0" err="1"/>
              <a:t>toplamını</a:t>
            </a:r>
            <a:r>
              <a:rPr lang="en-US" sz="1500" dirty="0"/>
              <a:t> </a:t>
            </a:r>
            <a:r>
              <a:rPr lang="en-US" sz="1500" dirty="0" err="1"/>
              <a:t>hesaplattırmaya</a:t>
            </a:r>
            <a:r>
              <a:rPr lang="en-US" sz="1500" dirty="0"/>
              <a:t> </a:t>
            </a:r>
            <a:r>
              <a:rPr lang="en-US" sz="1500" dirty="0" err="1"/>
              <a:t>çalışırken</a:t>
            </a:r>
            <a:r>
              <a:rPr lang="en-US" sz="1500" dirty="0"/>
              <a:t> </a:t>
            </a:r>
            <a:r>
              <a:rPr lang="en-US" sz="1500" dirty="0" err="1"/>
              <a:t>bize</a:t>
            </a:r>
            <a:r>
              <a:rPr lang="en-US" sz="1500" dirty="0"/>
              <a:t> </a:t>
            </a:r>
            <a:r>
              <a:rPr lang="en-US" sz="1500" dirty="0" err="1"/>
              <a:t>farkları</a:t>
            </a:r>
            <a:r>
              <a:rPr lang="en-US" sz="1500" dirty="0"/>
              <a:t> </a:t>
            </a:r>
            <a:r>
              <a:rPr lang="en-US" sz="1500" dirty="0" err="1"/>
              <a:t>olan</a:t>
            </a:r>
            <a:r>
              <a:rPr lang="en-US" sz="1500" dirty="0"/>
              <a:t> 4 </a:t>
            </a:r>
            <a:r>
              <a:rPr lang="en-US" sz="1500" dirty="0" err="1"/>
              <a:t>değerini</a:t>
            </a:r>
            <a:r>
              <a:rPr lang="en-US" sz="1500" dirty="0"/>
              <a:t> </a:t>
            </a:r>
            <a:r>
              <a:rPr lang="en-US" sz="1500" dirty="0" err="1"/>
              <a:t>vermesi</a:t>
            </a:r>
            <a:r>
              <a:rPr lang="en-US" sz="1500" dirty="0"/>
              <a:t> </a:t>
            </a:r>
            <a:r>
              <a:rPr lang="en-US" sz="1500" dirty="0" err="1"/>
              <a:t>gibi</a:t>
            </a:r>
            <a:r>
              <a:rPr lang="en-US" sz="1500" dirty="0"/>
              <a:t>.</a:t>
            </a:r>
          </a:p>
        </p:txBody>
      </p:sp>
    </p:spTree>
    <p:extLst>
      <p:ext uri="{BB962C8B-B14F-4D97-AF65-F5344CB8AC3E}">
        <p14:creationId xmlns:p14="http://schemas.microsoft.com/office/powerpoint/2010/main" val="2603944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618D8A9-D961-45BD-B1B5-7611874B0546}"/>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Debugging (</a:t>
            </a:r>
            <a:r>
              <a:rPr lang="en-US" sz="3700" dirty="0" err="1"/>
              <a:t>Hata</a:t>
            </a:r>
            <a:r>
              <a:rPr lang="en-US" sz="3700" dirty="0"/>
              <a:t> </a:t>
            </a:r>
            <a:r>
              <a:rPr lang="en-US" sz="3700" dirty="0" err="1"/>
              <a:t>Ayıklama</a:t>
            </a:r>
            <a:r>
              <a:rPr lang="en-US" sz="3700" dirty="0"/>
              <a:t>)</a:t>
            </a:r>
          </a:p>
        </p:txBody>
      </p:sp>
      <p:grpSp>
        <p:nvGrpSpPr>
          <p:cNvPr id="20"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A6EC7D04-0414-423F-8FD6-40C0D2B5AF61}"/>
              </a:ext>
            </a:extLst>
          </p:cNvPr>
          <p:cNvSpPr>
            <a:spLocks noGrp="1"/>
          </p:cNvSpPr>
          <p:nvPr>
            <p:ph sz="half" idx="1"/>
          </p:nvPr>
        </p:nvSpPr>
        <p:spPr>
          <a:xfrm>
            <a:off x="590719" y="2330505"/>
            <a:ext cx="4559425" cy="3979585"/>
          </a:xfrm>
        </p:spPr>
        <p:txBody>
          <a:bodyPr vert="horz" lIns="91440" tIns="45720" rIns="91440" bIns="45720" rtlCol="0" anchor="ctr">
            <a:normAutofit/>
          </a:bodyPr>
          <a:lstStyle/>
          <a:p>
            <a:r>
              <a:rPr lang="en-US" sz="2000"/>
              <a:t>Hatanın nerede olabileceği tespit edilir.</a:t>
            </a:r>
          </a:p>
          <a:p>
            <a:r>
              <a:rPr lang="en-US" sz="2000"/>
              <a:t>Hatanın gerçekleşebileceği bölüm minimuma indirgenir.</a:t>
            </a:r>
          </a:p>
          <a:p>
            <a:endParaRPr lang="en-US" sz="200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Araştırma">
            <a:extLst>
              <a:ext uri="{FF2B5EF4-FFF2-40B4-BE49-F238E27FC236}">
                <a16:creationId xmlns:a16="http://schemas.microsoft.com/office/drawing/2014/main" id="{408F6698-A602-4B29-83D4-223EFE553DA3}"/>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060845" y="799352"/>
            <a:ext cx="5259296" cy="5259296"/>
          </a:xfrm>
          <a:prstGeom prst="rect">
            <a:avLst/>
          </a:prstGeom>
        </p:spPr>
      </p:pic>
    </p:spTree>
    <p:extLst>
      <p:ext uri="{BB962C8B-B14F-4D97-AF65-F5344CB8AC3E}">
        <p14:creationId xmlns:p14="http://schemas.microsoft.com/office/powerpoint/2010/main" val="1752181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4" name="Straight Connector 2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EA778AF2-0162-4908-AEEC-5DEC2932EA62}"/>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5600" kern="1200">
                <a:solidFill>
                  <a:schemeClr val="tx1"/>
                </a:solidFill>
                <a:latin typeface="+mj-lt"/>
                <a:ea typeface="+mj-ea"/>
                <a:cs typeface="+mj-cs"/>
              </a:rPr>
              <a:t>Kendi yazılımımızda bu böceklerden nasıl kurtuluruz?</a:t>
            </a:r>
          </a:p>
        </p:txBody>
      </p:sp>
    </p:spTree>
    <p:extLst>
      <p:ext uri="{BB962C8B-B14F-4D97-AF65-F5344CB8AC3E}">
        <p14:creationId xmlns:p14="http://schemas.microsoft.com/office/powerpoint/2010/main" val="2373898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aşlık 6">
            <a:extLst>
              <a:ext uri="{FF2B5EF4-FFF2-40B4-BE49-F238E27FC236}">
                <a16:creationId xmlns:a16="http://schemas.microsoft.com/office/drawing/2014/main" id="{3F612D2D-4B30-40C5-94A7-8C1F610AB8D0}"/>
              </a:ext>
            </a:extLst>
          </p:cNvPr>
          <p:cNvSpPr>
            <a:spLocks noGrp="1"/>
          </p:cNvSpPr>
          <p:nvPr>
            <p:ph type="title"/>
          </p:nvPr>
        </p:nvSpPr>
        <p:spPr>
          <a:xfrm>
            <a:off x="1090862" y="963507"/>
            <a:ext cx="3241699" cy="4930986"/>
          </a:xfrm>
        </p:spPr>
        <p:txBody>
          <a:bodyPr>
            <a:normAutofit/>
          </a:bodyPr>
          <a:lstStyle/>
          <a:p>
            <a:pPr algn="r"/>
            <a:r>
              <a:rPr lang="tr-TR" dirty="0" err="1">
                <a:solidFill>
                  <a:schemeClr val="accent1"/>
                </a:solidFill>
              </a:rPr>
              <a:t>Script</a:t>
            </a:r>
            <a:r>
              <a:rPr lang="tr-TR" dirty="0">
                <a:solidFill>
                  <a:schemeClr val="accent1"/>
                </a:solidFill>
              </a:rPr>
              <a:t> içerisine yandaki kodu yazalım.</a:t>
            </a:r>
          </a:p>
        </p:txBody>
      </p:sp>
      <p:cxnSp>
        <p:nvCxnSpPr>
          <p:cNvPr id="16" name="Straight Connector 15">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İçerik Yer Tutucusu 7">
            <a:extLst>
              <a:ext uri="{FF2B5EF4-FFF2-40B4-BE49-F238E27FC236}">
                <a16:creationId xmlns:a16="http://schemas.microsoft.com/office/drawing/2014/main" id="{8F0AFE99-08D6-401D-B552-1F8F13C1AD51}"/>
              </a:ext>
            </a:extLst>
          </p:cNvPr>
          <p:cNvSpPr>
            <a:spLocks noGrp="1"/>
          </p:cNvSpPr>
          <p:nvPr>
            <p:ph sz="half" idx="1"/>
          </p:nvPr>
        </p:nvSpPr>
        <p:spPr>
          <a:xfrm>
            <a:off x="4976030" y="963507"/>
            <a:ext cx="6250940" cy="2304627"/>
          </a:xfrm>
        </p:spPr>
        <p:txBody>
          <a:bodyPr anchor="b">
            <a:normAutofit fontScale="77500" lnSpcReduction="20000"/>
          </a:bodyPr>
          <a:lstStyle/>
          <a:p>
            <a:pPr marL="0" indent="0">
              <a:buNone/>
            </a:pPr>
            <a:r>
              <a:rPr lang="tr-TR" sz="2000" dirty="0" err="1">
                <a:solidFill>
                  <a:srgbClr val="0000FF"/>
                </a:solidFill>
                <a:latin typeface="Consolas" panose="020B0609020204030204" pitchFamily="49" charset="0"/>
              </a:rPr>
              <a:t>void</a:t>
            </a:r>
            <a:r>
              <a:rPr lang="tr-TR" sz="2000" dirty="0">
                <a:solidFill>
                  <a:srgbClr val="000000"/>
                </a:solidFill>
                <a:latin typeface="Consolas" panose="020B0609020204030204" pitchFamily="49" charset="0"/>
              </a:rPr>
              <a:t> </a:t>
            </a:r>
            <a:r>
              <a:rPr lang="tr-TR" sz="2000" dirty="0">
                <a:solidFill>
                  <a:srgbClr val="0000FF"/>
                </a:solidFill>
                <a:latin typeface="Consolas" panose="020B0609020204030204" pitchFamily="49" charset="0"/>
              </a:rPr>
              <a:t>Start</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a:solidFill>
                  <a:srgbClr val="008000"/>
                </a:solidFill>
                <a:latin typeface="Consolas" panose="020B0609020204030204" pitchFamily="49" charset="0"/>
              </a:rPr>
              <a:t>//7 ile 2 sayısının ortalamasını hesaplattırmaya çalışalım</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a:solidFill>
                  <a:srgbClr val="008000"/>
                </a:solidFill>
                <a:latin typeface="Consolas" panose="020B0609020204030204" pitchFamily="49" charset="0"/>
              </a:rPr>
              <a:t>//Sonucu </a:t>
            </a:r>
            <a:r>
              <a:rPr lang="tr-TR" sz="2000" dirty="0" err="1">
                <a:solidFill>
                  <a:srgbClr val="008000"/>
                </a:solidFill>
                <a:latin typeface="Consolas" panose="020B0609020204030204" pitchFamily="49" charset="0"/>
              </a:rPr>
              <a:t>Log</a:t>
            </a:r>
            <a:r>
              <a:rPr lang="tr-TR" sz="2000" dirty="0">
                <a:solidFill>
                  <a:srgbClr val="008000"/>
                </a:solidFill>
                <a:latin typeface="Consolas" panose="020B0609020204030204" pitchFamily="49" charset="0"/>
              </a:rPr>
              <a:t> ile Console ekranına yazdıralım</a:t>
            </a:r>
            <a:endParaRPr lang="tr-TR" sz="2000" dirty="0">
              <a:solidFill>
                <a:srgbClr val="000000"/>
              </a:solidFill>
              <a:latin typeface="Consolas" panose="020B0609020204030204" pitchFamily="49" charset="0"/>
            </a:endParaRPr>
          </a:p>
          <a:p>
            <a:pPr marL="0" indent="0">
              <a:buNone/>
            </a:pP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double</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sonuc</a:t>
            </a:r>
            <a:r>
              <a:rPr lang="fr-FR" sz="2000" dirty="0">
                <a:solidFill>
                  <a:srgbClr val="000000"/>
                </a:solidFill>
                <a:latin typeface="Consolas" panose="020B0609020204030204" pitchFamily="49" charset="0"/>
              </a:rPr>
              <a:t> = 7 + 2 / 2;</a:t>
            </a:r>
          </a:p>
          <a:p>
            <a:pPr marL="0" indent="0">
              <a:buNone/>
            </a:pP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Debug.Log</a:t>
            </a:r>
            <a:r>
              <a:rPr lang="tr-TR" sz="2000" dirty="0">
                <a:solidFill>
                  <a:srgbClr val="000000"/>
                </a:solidFill>
                <a:latin typeface="Consolas" panose="020B0609020204030204" pitchFamily="49" charset="0"/>
              </a:rPr>
              <a:t>(</a:t>
            </a:r>
            <a:r>
              <a:rPr lang="tr-TR" sz="2000" dirty="0" err="1">
                <a:solidFill>
                  <a:srgbClr val="000000"/>
                </a:solidFill>
                <a:latin typeface="Consolas" panose="020B0609020204030204" pitchFamily="49" charset="0"/>
              </a:rPr>
              <a:t>sonuc.ToString</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endParaRPr lang="tr-TR" sz="1900" dirty="0"/>
          </a:p>
        </p:txBody>
      </p:sp>
      <p:sp>
        <p:nvSpPr>
          <p:cNvPr id="9" name="İçerik Yer Tutucusu 8">
            <a:extLst>
              <a:ext uri="{FF2B5EF4-FFF2-40B4-BE49-F238E27FC236}">
                <a16:creationId xmlns:a16="http://schemas.microsoft.com/office/drawing/2014/main" id="{1BA21B12-637F-4C6B-8805-A879CBB08439}"/>
              </a:ext>
            </a:extLst>
          </p:cNvPr>
          <p:cNvSpPr>
            <a:spLocks noGrp="1"/>
          </p:cNvSpPr>
          <p:nvPr>
            <p:ph sz="half" idx="2"/>
          </p:nvPr>
        </p:nvSpPr>
        <p:spPr>
          <a:xfrm>
            <a:off x="4976031" y="3589866"/>
            <a:ext cx="2609592" cy="2582334"/>
          </a:xfrm>
        </p:spPr>
        <p:txBody>
          <a:bodyPr>
            <a:normAutofit fontScale="77500" lnSpcReduction="20000"/>
          </a:bodyPr>
          <a:lstStyle/>
          <a:p>
            <a:pPr marL="0" indent="0">
              <a:buNone/>
            </a:pPr>
            <a:r>
              <a:rPr lang="tr-TR" sz="2000" dirty="0"/>
              <a:t>Aslında bu kodda elde etmeye çalıştığımız 7 ile 2 sayılarının ortalamalarını hesaplattırmaktı.</a:t>
            </a:r>
          </a:p>
          <a:p>
            <a:pPr marL="0" indent="0">
              <a:buNone/>
            </a:pPr>
            <a:r>
              <a:rPr lang="tr-TR" sz="2000" dirty="0"/>
              <a:t>Ama bu işlem bize sonuç olarak 4.5 yerine 8 değerini verecektir.</a:t>
            </a:r>
          </a:p>
          <a:p>
            <a:pPr marL="0" indent="0">
              <a:buNone/>
            </a:pPr>
            <a:r>
              <a:rPr lang="tr-TR" sz="2000" dirty="0"/>
              <a:t>Şimdi bu hatanın nerede olduğunu bulurken hata yakalama yöntemlerini uygulayacağız.</a:t>
            </a:r>
          </a:p>
        </p:txBody>
      </p:sp>
      <p:pic>
        <p:nvPicPr>
          <p:cNvPr id="13" name="Resim 12" descr="ekran görüntüsü içeren bir resim&#10;&#10;Açıklama otomatik olarak oluşturuldu">
            <a:extLst>
              <a:ext uri="{FF2B5EF4-FFF2-40B4-BE49-F238E27FC236}">
                <a16:creationId xmlns:a16="http://schemas.microsoft.com/office/drawing/2014/main" id="{28C344A4-B173-429E-84F9-718BC2F20E1B}"/>
              </a:ext>
            </a:extLst>
          </p:cNvPr>
          <p:cNvPicPr>
            <a:picLocks noChangeAspect="1"/>
          </p:cNvPicPr>
          <p:nvPr/>
        </p:nvPicPr>
        <p:blipFill rotWithShape="1">
          <a:blip r:embed="rId3">
            <a:extLst>
              <a:ext uri="{28A0092B-C50C-407E-A947-70E740481C1C}">
                <a14:useLocalDpi xmlns:a14="http://schemas.microsoft.com/office/drawing/2010/main" val="0"/>
              </a:ext>
            </a:extLst>
          </a:blip>
          <a:srcRect r="44147"/>
          <a:stretch/>
        </p:blipFill>
        <p:spPr>
          <a:xfrm>
            <a:off x="7622684" y="3589866"/>
            <a:ext cx="3604286" cy="1961848"/>
          </a:xfrm>
          <a:prstGeom prst="rect">
            <a:avLst/>
          </a:prstGeom>
        </p:spPr>
      </p:pic>
    </p:spTree>
    <p:extLst>
      <p:ext uri="{BB962C8B-B14F-4D97-AF65-F5344CB8AC3E}">
        <p14:creationId xmlns:p14="http://schemas.microsoft.com/office/powerpoint/2010/main" val="746489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3CE2C4-CEA9-4391-B2F8-C5231CA39126}"/>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dirty="0"/>
              <a:t>Debugging (</a:t>
            </a:r>
            <a:r>
              <a:rPr lang="en-US" sz="3600" dirty="0" err="1"/>
              <a:t>Hata</a:t>
            </a:r>
            <a:r>
              <a:rPr lang="en-US" sz="3600" dirty="0"/>
              <a:t> </a:t>
            </a:r>
            <a:r>
              <a:rPr lang="en-US" sz="3600" dirty="0" err="1"/>
              <a:t>Ayıklama</a:t>
            </a:r>
            <a:r>
              <a:rPr lang="en-US" sz="3600" dirty="0"/>
              <a:t>)</a:t>
            </a:r>
          </a:p>
        </p:txBody>
      </p:sp>
      <p:pic>
        <p:nvPicPr>
          <p:cNvPr id="6" name="İçerik Yer Tutucusu 5" descr="ekran görüntüsü, bilgisayar içeren bir resim&#10;&#10;Açıklama otomatik olarak oluşturuldu">
            <a:extLst>
              <a:ext uri="{FF2B5EF4-FFF2-40B4-BE49-F238E27FC236}">
                <a16:creationId xmlns:a16="http://schemas.microsoft.com/office/drawing/2014/main" id="{3174258A-72A2-4BAC-8D36-637850533FD3}"/>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4799" b="359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İçerik Yer Tutucusu 2">
            <a:extLst>
              <a:ext uri="{FF2B5EF4-FFF2-40B4-BE49-F238E27FC236}">
                <a16:creationId xmlns:a16="http://schemas.microsoft.com/office/drawing/2014/main" id="{B692E370-AF90-49E7-9D33-1595EEFB9EEC}"/>
              </a:ext>
            </a:extLst>
          </p:cNvPr>
          <p:cNvSpPr>
            <a:spLocks noGrp="1"/>
          </p:cNvSpPr>
          <p:nvPr>
            <p:ph sz="half" idx="1"/>
          </p:nvPr>
        </p:nvSpPr>
        <p:spPr>
          <a:xfrm>
            <a:off x="4223982" y="3752850"/>
            <a:ext cx="7485413" cy="2452687"/>
          </a:xfrm>
        </p:spPr>
        <p:txBody>
          <a:bodyPr vert="horz" lIns="91440" tIns="45720" rIns="91440" bIns="45720" rtlCol="0" anchor="ctr">
            <a:normAutofit/>
          </a:bodyPr>
          <a:lstStyle/>
          <a:p>
            <a:r>
              <a:rPr lang="en-US" sz="2000" dirty="0" err="1"/>
              <a:t>Hatanın</a:t>
            </a:r>
            <a:r>
              <a:rPr lang="en-US" sz="2000" dirty="0"/>
              <a:t> </a:t>
            </a:r>
            <a:r>
              <a:rPr lang="en-US" sz="2000" dirty="0" err="1"/>
              <a:t>hangi</a:t>
            </a:r>
            <a:r>
              <a:rPr lang="en-US" sz="2000" dirty="0"/>
              <a:t> </a:t>
            </a:r>
            <a:r>
              <a:rPr lang="en-US" sz="2000" dirty="0" err="1"/>
              <a:t>Script’te</a:t>
            </a:r>
            <a:r>
              <a:rPr lang="en-US" sz="2000" dirty="0"/>
              <a:t> </a:t>
            </a:r>
            <a:r>
              <a:rPr lang="en-US" sz="2000" dirty="0" err="1"/>
              <a:t>olduğunu</a:t>
            </a:r>
            <a:r>
              <a:rPr lang="en-US" sz="2000" dirty="0"/>
              <a:t> </a:t>
            </a:r>
            <a:r>
              <a:rPr lang="en-US" sz="2000" dirty="0" err="1"/>
              <a:t>biliyoruz</a:t>
            </a:r>
            <a:r>
              <a:rPr lang="tr-TR" sz="2000" dirty="0"/>
              <a:t>.</a:t>
            </a:r>
            <a:r>
              <a:rPr lang="en-US" sz="2000" dirty="0"/>
              <a:t> </a:t>
            </a:r>
            <a:endParaRPr lang="tr-TR" sz="2000" dirty="0"/>
          </a:p>
          <a:p>
            <a:r>
              <a:rPr lang="tr-TR" sz="2000" dirty="0"/>
              <a:t>Hatanın olduğunu düşündüğümüz</a:t>
            </a:r>
            <a:r>
              <a:rPr lang="en-US" sz="2000" dirty="0"/>
              <a:t> </a:t>
            </a:r>
            <a:r>
              <a:rPr lang="en-US" sz="2000" dirty="0" err="1"/>
              <a:t>Script’i</a:t>
            </a:r>
            <a:r>
              <a:rPr lang="en-US" sz="2000" dirty="0"/>
              <a:t> Visual Studio </a:t>
            </a:r>
            <a:r>
              <a:rPr lang="tr-TR" sz="2000" dirty="0"/>
              <a:t>ile</a:t>
            </a:r>
            <a:r>
              <a:rPr lang="en-US" sz="2000" dirty="0"/>
              <a:t> </a:t>
            </a:r>
            <a:r>
              <a:rPr lang="en-US" sz="2000" dirty="0" err="1"/>
              <a:t>açıyoruz</a:t>
            </a:r>
            <a:r>
              <a:rPr lang="en-US" sz="2000" dirty="0"/>
              <a:t>.</a:t>
            </a:r>
          </a:p>
          <a:p>
            <a:r>
              <a:rPr lang="en-US" sz="2000" dirty="0" err="1"/>
              <a:t>Hatanın</a:t>
            </a:r>
            <a:r>
              <a:rPr lang="en-US" sz="2000" dirty="0"/>
              <a:t> </a:t>
            </a:r>
            <a:r>
              <a:rPr lang="en-US" sz="2000" dirty="0" err="1"/>
              <a:t>olabileceği</a:t>
            </a:r>
            <a:r>
              <a:rPr lang="en-US" sz="2000" dirty="0"/>
              <a:t> </a:t>
            </a:r>
            <a:r>
              <a:rPr lang="en-US" sz="2000" dirty="0" err="1"/>
              <a:t>satırın</a:t>
            </a:r>
            <a:r>
              <a:rPr lang="en-US" sz="2000" dirty="0"/>
              <a:t> </a:t>
            </a:r>
            <a:r>
              <a:rPr lang="en-US" sz="2000" dirty="0" err="1"/>
              <a:t>başına</a:t>
            </a:r>
            <a:r>
              <a:rPr lang="en-US" sz="2000" dirty="0"/>
              <a:t> </a:t>
            </a:r>
            <a:r>
              <a:rPr lang="en-US" sz="2000" dirty="0" err="1"/>
              <a:t>gelip</a:t>
            </a:r>
            <a:r>
              <a:rPr lang="en-US" sz="2000" dirty="0"/>
              <a:t> Mouse sol </a:t>
            </a:r>
            <a:r>
              <a:rPr lang="en-US" sz="2000" dirty="0" err="1"/>
              <a:t>tuşu</a:t>
            </a:r>
            <a:r>
              <a:rPr lang="en-US" sz="2000" dirty="0"/>
              <a:t> </a:t>
            </a:r>
            <a:r>
              <a:rPr lang="en-US" sz="2000" dirty="0" err="1"/>
              <a:t>ile</a:t>
            </a:r>
            <a:r>
              <a:rPr lang="en-US" sz="2000" dirty="0"/>
              <a:t> </a:t>
            </a:r>
            <a:r>
              <a:rPr lang="en-US" sz="2000" dirty="0" err="1"/>
              <a:t>bir</a:t>
            </a:r>
            <a:r>
              <a:rPr lang="en-US" sz="2000" dirty="0"/>
              <a:t> </a:t>
            </a:r>
            <a:r>
              <a:rPr lang="en-US" sz="2000" dirty="0" err="1"/>
              <a:t>kere</a:t>
            </a:r>
            <a:r>
              <a:rPr lang="en-US" sz="2000" dirty="0"/>
              <a:t> </a:t>
            </a:r>
            <a:r>
              <a:rPr lang="en-US" sz="2000" dirty="0" err="1"/>
              <a:t>tıkl</a:t>
            </a:r>
            <a:r>
              <a:rPr lang="tr-TR" sz="2000" dirty="0"/>
              <a:t>ayarak </a:t>
            </a:r>
            <a:r>
              <a:rPr lang="tr-TR" sz="2000" dirty="0" err="1"/>
              <a:t>Breakpoint</a:t>
            </a:r>
            <a:r>
              <a:rPr lang="tr-TR" sz="2000" dirty="0"/>
              <a:t>  ekliyoruz.</a:t>
            </a:r>
            <a:endParaRPr lang="en-US" sz="2000" dirty="0"/>
          </a:p>
          <a:p>
            <a:endParaRPr lang="en-US" sz="2000" dirty="0"/>
          </a:p>
        </p:txBody>
      </p:sp>
      <p:sp>
        <p:nvSpPr>
          <p:cNvPr id="7" name="Metin kutusu 6">
            <a:extLst>
              <a:ext uri="{FF2B5EF4-FFF2-40B4-BE49-F238E27FC236}">
                <a16:creationId xmlns:a16="http://schemas.microsoft.com/office/drawing/2014/main" id="{E42966B5-5F35-4373-A7BA-CF85522BD047}"/>
              </a:ext>
            </a:extLst>
          </p:cNvPr>
          <p:cNvSpPr txBox="1"/>
          <p:nvPr/>
        </p:nvSpPr>
        <p:spPr>
          <a:xfrm>
            <a:off x="-88900" y="1010346"/>
            <a:ext cx="461665" cy="1117935"/>
          </a:xfrm>
          <a:prstGeom prst="rect">
            <a:avLst/>
          </a:prstGeom>
          <a:noFill/>
        </p:spPr>
        <p:txBody>
          <a:bodyPr vert="vert270" wrap="none" rtlCol="0">
            <a:spAutoFit/>
          </a:bodyPr>
          <a:lstStyle/>
          <a:p>
            <a:r>
              <a:rPr lang="tr-TR" dirty="0" err="1">
                <a:solidFill>
                  <a:srgbClr val="FF0000"/>
                </a:solidFill>
              </a:rPr>
              <a:t>Breakpoint</a:t>
            </a:r>
            <a:endParaRPr lang="tr-TR" dirty="0">
              <a:solidFill>
                <a:srgbClr val="FF0000"/>
              </a:solidFill>
            </a:endParaRPr>
          </a:p>
        </p:txBody>
      </p:sp>
      <p:cxnSp>
        <p:nvCxnSpPr>
          <p:cNvPr id="9" name="Düz Ok Bağlayıcısı 8">
            <a:extLst>
              <a:ext uri="{FF2B5EF4-FFF2-40B4-BE49-F238E27FC236}">
                <a16:creationId xmlns:a16="http://schemas.microsoft.com/office/drawing/2014/main" id="{F28D4F08-CD4C-41B0-862F-CAD2BC8BBFAA}"/>
              </a:ext>
            </a:extLst>
          </p:cNvPr>
          <p:cNvCxnSpPr/>
          <p:nvPr/>
        </p:nvCxnSpPr>
        <p:spPr>
          <a:xfrm flipV="1">
            <a:off x="190500" y="2146300"/>
            <a:ext cx="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83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D396521-F4B6-463C-90EC-655527DD36AC}"/>
              </a:ext>
            </a:extLst>
          </p:cNvPr>
          <p:cNvSpPr>
            <a:spLocks noGrp="1"/>
          </p:cNvSpPr>
          <p:nvPr>
            <p:ph type="title"/>
          </p:nvPr>
        </p:nvSpPr>
        <p:spPr>
          <a:xfrm>
            <a:off x="1046746" y="641850"/>
            <a:ext cx="3611880" cy="1535865"/>
          </a:xfrm>
        </p:spPr>
        <p:txBody>
          <a:bodyPr vert="horz" lIns="91440" tIns="45720" rIns="91440" bIns="45720" rtlCol="0" anchor="ctr">
            <a:normAutofit/>
          </a:bodyPr>
          <a:lstStyle/>
          <a:p>
            <a:r>
              <a:rPr lang="tr-TR" sz="3200" dirty="0" err="1"/>
              <a:t>Sprite</a:t>
            </a:r>
            <a:r>
              <a:rPr lang="tr-TR" sz="3200" dirty="0"/>
              <a:t> Nesnesini Projemize Ekleyelim</a:t>
            </a:r>
            <a:endParaRPr lang="en-US" sz="3200" dirty="0"/>
          </a:p>
        </p:txBody>
      </p:sp>
      <p:sp>
        <p:nvSpPr>
          <p:cNvPr id="20"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029F2814-5CC4-47B6-BC05-09F53653F6CD}"/>
              </a:ext>
            </a:extLst>
          </p:cNvPr>
          <p:cNvSpPr>
            <a:spLocks noGrp="1"/>
          </p:cNvSpPr>
          <p:nvPr>
            <p:ph sz="half" idx="1"/>
          </p:nvPr>
        </p:nvSpPr>
        <p:spPr>
          <a:xfrm>
            <a:off x="5300640" y="641850"/>
            <a:ext cx="6053160" cy="1535865"/>
          </a:xfrm>
        </p:spPr>
        <p:txBody>
          <a:bodyPr vert="horz" lIns="91440" tIns="45720" rIns="91440" bIns="45720" rtlCol="0" anchor="ctr">
            <a:normAutofit/>
          </a:bodyPr>
          <a:lstStyle/>
          <a:p>
            <a:pPr marL="742950"/>
            <a:r>
              <a:rPr lang="en-US" sz="1800">
                <a:sym typeface="Wingdings" panose="05000000000000000000" pitchFamily="2" charset="2"/>
              </a:rPr>
              <a:t>Sprite nesnemizi sahneye eklemek için;</a:t>
            </a:r>
          </a:p>
          <a:p>
            <a:pPr marL="1200150" lvl="1"/>
            <a:r>
              <a:rPr lang="en-US" sz="1800">
                <a:sym typeface="Wingdings" panose="05000000000000000000" pitchFamily="2" charset="2"/>
              </a:rPr>
              <a:t>Sprite nesnemizi sürükleyerek sahneye bırakalım. </a:t>
            </a:r>
          </a:p>
          <a:p>
            <a:pPr marL="1200150" lvl="1"/>
            <a:r>
              <a:rPr lang="en-US" sz="1800">
                <a:sym typeface="Wingdings" panose="05000000000000000000" pitchFamily="2" charset="2"/>
              </a:rPr>
              <a:t>Hierarchy’de 2D Object  Sprite nesnesi ekleyelim. Sprite Renderer ile Sprite seçeneğinde nesnemizi seçelim.</a:t>
            </a:r>
          </a:p>
        </p:txBody>
      </p:sp>
      <p:pic>
        <p:nvPicPr>
          <p:cNvPr id="6" name="İçerik Yer Tutucusu 5">
            <a:extLst>
              <a:ext uri="{FF2B5EF4-FFF2-40B4-BE49-F238E27FC236}">
                <a16:creationId xmlns:a16="http://schemas.microsoft.com/office/drawing/2014/main" id="{855900E1-A317-4EC1-B868-15AC46686D0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3750" r="1" b="10205"/>
          <a:stretch/>
        </p:blipFill>
        <p:spPr>
          <a:xfrm>
            <a:off x="554416" y="2731167"/>
            <a:ext cx="11167447" cy="3484983"/>
          </a:xfrm>
          <a:prstGeom prst="rect">
            <a:avLst/>
          </a:prstGeom>
        </p:spPr>
      </p:pic>
    </p:spTree>
    <p:extLst>
      <p:ext uri="{BB962C8B-B14F-4D97-AF65-F5344CB8AC3E}">
        <p14:creationId xmlns:p14="http://schemas.microsoft.com/office/powerpoint/2010/main" val="129666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çerik Yer Tutucusu 7" descr="ekran görüntüsü, siyah, ekran, bilgisayar içeren bir resim&#10;&#10;Açıklama otomatik olarak oluşturuldu">
            <a:extLst>
              <a:ext uri="{FF2B5EF4-FFF2-40B4-BE49-F238E27FC236}">
                <a16:creationId xmlns:a16="http://schemas.microsoft.com/office/drawing/2014/main" id="{85217C3E-488C-4F0A-B6DB-42A10B7B4B1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8163"/>
          <a:stretch/>
        </p:blipFill>
        <p:spPr>
          <a:xfrm>
            <a:off x="20" y="10"/>
            <a:ext cx="12191980" cy="6857990"/>
          </a:xfrm>
          <a:prstGeom prst="rect">
            <a:avLst/>
          </a:prstGeom>
        </p:spPr>
      </p:pic>
      <p:sp>
        <p:nvSpPr>
          <p:cNvPr id="9" name="Dikdörtgen 8">
            <a:extLst>
              <a:ext uri="{FF2B5EF4-FFF2-40B4-BE49-F238E27FC236}">
                <a16:creationId xmlns:a16="http://schemas.microsoft.com/office/drawing/2014/main" id="{DE19E709-F58D-486D-B7A5-70B3D2D0C86D}"/>
              </a:ext>
            </a:extLst>
          </p:cNvPr>
          <p:cNvSpPr/>
          <p:nvPr/>
        </p:nvSpPr>
        <p:spPr>
          <a:xfrm>
            <a:off x="3641271" y="1665514"/>
            <a:ext cx="4702629" cy="440872"/>
          </a:xfrm>
          <a:custGeom>
            <a:avLst/>
            <a:gdLst>
              <a:gd name="connsiteX0" fmla="*/ 0 w 4702629"/>
              <a:gd name="connsiteY0" fmla="*/ 0 h 440872"/>
              <a:gd name="connsiteX1" fmla="*/ 540802 w 4702629"/>
              <a:gd name="connsiteY1" fmla="*/ 0 h 440872"/>
              <a:gd name="connsiteX2" fmla="*/ 1034578 w 4702629"/>
              <a:gd name="connsiteY2" fmla="*/ 0 h 440872"/>
              <a:gd name="connsiteX3" fmla="*/ 1528354 w 4702629"/>
              <a:gd name="connsiteY3" fmla="*/ 0 h 440872"/>
              <a:gd name="connsiteX4" fmla="*/ 2069157 w 4702629"/>
              <a:gd name="connsiteY4" fmla="*/ 0 h 440872"/>
              <a:gd name="connsiteX5" fmla="*/ 2656985 w 4702629"/>
              <a:gd name="connsiteY5" fmla="*/ 0 h 440872"/>
              <a:gd name="connsiteX6" fmla="*/ 3197788 w 4702629"/>
              <a:gd name="connsiteY6" fmla="*/ 0 h 440872"/>
              <a:gd name="connsiteX7" fmla="*/ 3644537 w 4702629"/>
              <a:gd name="connsiteY7" fmla="*/ 0 h 440872"/>
              <a:gd name="connsiteX8" fmla="*/ 4702629 w 4702629"/>
              <a:gd name="connsiteY8" fmla="*/ 0 h 440872"/>
              <a:gd name="connsiteX9" fmla="*/ 4702629 w 4702629"/>
              <a:gd name="connsiteY9" fmla="*/ 440872 h 440872"/>
              <a:gd name="connsiteX10" fmla="*/ 4067774 w 4702629"/>
              <a:gd name="connsiteY10" fmla="*/ 440872 h 440872"/>
              <a:gd name="connsiteX11" fmla="*/ 3573998 w 4702629"/>
              <a:gd name="connsiteY11" fmla="*/ 440872 h 440872"/>
              <a:gd name="connsiteX12" fmla="*/ 2986169 w 4702629"/>
              <a:gd name="connsiteY12" fmla="*/ 440872 h 440872"/>
              <a:gd name="connsiteX13" fmla="*/ 2304288 w 4702629"/>
              <a:gd name="connsiteY13" fmla="*/ 440872 h 440872"/>
              <a:gd name="connsiteX14" fmla="*/ 1622407 w 4702629"/>
              <a:gd name="connsiteY14" fmla="*/ 440872 h 440872"/>
              <a:gd name="connsiteX15" fmla="*/ 1081605 w 4702629"/>
              <a:gd name="connsiteY15" fmla="*/ 440872 h 440872"/>
              <a:gd name="connsiteX16" fmla="*/ 0 w 4702629"/>
              <a:gd name="connsiteY16" fmla="*/ 440872 h 440872"/>
              <a:gd name="connsiteX17" fmla="*/ 0 w 4702629"/>
              <a:gd name="connsiteY17" fmla="*/ 0 h 44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02629" h="440872" extrusionOk="0">
                <a:moveTo>
                  <a:pt x="0" y="0"/>
                </a:moveTo>
                <a:cubicBezTo>
                  <a:pt x="121743" y="-62317"/>
                  <a:pt x="430395" y="60740"/>
                  <a:pt x="540802" y="0"/>
                </a:cubicBezTo>
                <a:cubicBezTo>
                  <a:pt x="651209" y="-60740"/>
                  <a:pt x="811194" y="1643"/>
                  <a:pt x="1034578" y="0"/>
                </a:cubicBezTo>
                <a:cubicBezTo>
                  <a:pt x="1257962" y="-1643"/>
                  <a:pt x="1311567" y="34737"/>
                  <a:pt x="1528354" y="0"/>
                </a:cubicBezTo>
                <a:cubicBezTo>
                  <a:pt x="1745141" y="-34737"/>
                  <a:pt x="1923265" y="27148"/>
                  <a:pt x="2069157" y="0"/>
                </a:cubicBezTo>
                <a:cubicBezTo>
                  <a:pt x="2215049" y="-27148"/>
                  <a:pt x="2425265" y="49923"/>
                  <a:pt x="2656985" y="0"/>
                </a:cubicBezTo>
                <a:cubicBezTo>
                  <a:pt x="2888705" y="-49923"/>
                  <a:pt x="3007289" y="59081"/>
                  <a:pt x="3197788" y="0"/>
                </a:cubicBezTo>
                <a:cubicBezTo>
                  <a:pt x="3388287" y="-59081"/>
                  <a:pt x="3425604" y="15565"/>
                  <a:pt x="3644537" y="0"/>
                </a:cubicBezTo>
                <a:cubicBezTo>
                  <a:pt x="3863470" y="-15565"/>
                  <a:pt x="4386037" y="49122"/>
                  <a:pt x="4702629" y="0"/>
                </a:cubicBezTo>
                <a:cubicBezTo>
                  <a:pt x="4735704" y="155634"/>
                  <a:pt x="4657764" y="340649"/>
                  <a:pt x="4702629" y="440872"/>
                </a:cubicBezTo>
                <a:cubicBezTo>
                  <a:pt x="4524990" y="471520"/>
                  <a:pt x="4337726" y="371155"/>
                  <a:pt x="4067774" y="440872"/>
                </a:cubicBezTo>
                <a:cubicBezTo>
                  <a:pt x="3797822" y="510589"/>
                  <a:pt x="3728398" y="400045"/>
                  <a:pt x="3573998" y="440872"/>
                </a:cubicBezTo>
                <a:cubicBezTo>
                  <a:pt x="3419598" y="481699"/>
                  <a:pt x="3218182" y="439606"/>
                  <a:pt x="2986169" y="440872"/>
                </a:cubicBezTo>
                <a:cubicBezTo>
                  <a:pt x="2754156" y="442138"/>
                  <a:pt x="2636954" y="426834"/>
                  <a:pt x="2304288" y="440872"/>
                </a:cubicBezTo>
                <a:cubicBezTo>
                  <a:pt x="1971622" y="454910"/>
                  <a:pt x="1904401" y="429208"/>
                  <a:pt x="1622407" y="440872"/>
                </a:cubicBezTo>
                <a:cubicBezTo>
                  <a:pt x="1340413" y="452536"/>
                  <a:pt x="1296977" y="423499"/>
                  <a:pt x="1081605" y="440872"/>
                </a:cubicBezTo>
                <a:cubicBezTo>
                  <a:pt x="866233" y="458245"/>
                  <a:pt x="262292" y="414748"/>
                  <a:pt x="0" y="440872"/>
                </a:cubicBezTo>
                <a:cubicBezTo>
                  <a:pt x="-49743" y="348619"/>
                  <a:pt x="12208" y="95092"/>
                  <a:pt x="0" y="0"/>
                </a:cubicBezTo>
                <a:close/>
              </a:path>
            </a:pathLst>
          </a:custGeom>
          <a:noFill/>
          <a:ln w="38100">
            <a:solidFill>
              <a:srgbClr val="92D050"/>
            </a:solidFill>
            <a:extLst>
              <a:ext uri="{C807C97D-BFC1-408E-A445-0C87EB9F89A2}">
                <ask:lineSketchStyleProps xmlns:ask="http://schemas.microsoft.com/office/drawing/2018/sketchyshapes" sd="182099250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8377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görüntüsü, ekran içeren bir resim&#10;&#10;Açıklama otomatik olarak oluşturuldu">
            <a:extLst>
              <a:ext uri="{FF2B5EF4-FFF2-40B4-BE49-F238E27FC236}">
                <a16:creationId xmlns:a16="http://schemas.microsoft.com/office/drawing/2014/main" id="{B139F6B2-C8F7-4288-BCCD-B6868B442B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 r="2" b="2"/>
          <a:stretch/>
        </p:blipFill>
        <p:spPr>
          <a:xfrm>
            <a:off x="838200" y="754148"/>
            <a:ext cx="10515600" cy="4995575"/>
          </a:xfrm>
          <a:prstGeom prst="rect">
            <a:avLst/>
          </a:prstGeom>
        </p:spPr>
      </p:pic>
      <p:cxnSp>
        <p:nvCxnSpPr>
          <p:cNvPr id="16" name="Straight Connector 1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Dikdörtgen 10">
            <a:extLst>
              <a:ext uri="{FF2B5EF4-FFF2-40B4-BE49-F238E27FC236}">
                <a16:creationId xmlns:a16="http://schemas.microsoft.com/office/drawing/2014/main" id="{353845E1-CB7A-4BC7-A19E-A3C7BEFA9E5E}"/>
              </a:ext>
            </a:extLst>
          </p:cNvPr>
          <p:cNvSpPr/>
          <p:nvPr/>
        </p:nvSpPr>
        <p:spPr>
          <a:xfrm>
            <a:off x="9296400" y="5240344"/>
            <a:ext cx="939800" cy="350057"/>
          </a:xfrm>
          <a:prstGeom prst="rect">
            <a:avLst/>
          </a:prstGeom>
          <a:noFill/>
          <a:ln w="57150">
            <a:solidFill>
              <a:srgbClr val="762C2D"/>
            </a:solidFill>
            <a:extLst>
              <a:ext uri="{C807C97D-BFC1-408E-A445-0C87EB9F89A2}">
                <ask:lineSketchStyleProps xmlns:ask="http://schemas.microsoft.com/office/drawing/2018/sketchyshapes" sd="1820992501">
                  <a:custGeom>
                    <a:avLst/>
                    <a:gdLst>
                      <a:gd name="connsiteX0" fmla="*/ 0 w 1256646"/>
                      <a:gd name="connsiteY0" fmla="*/ 0 h 332084"/>
                      <a:gd name="connsiteX1" fmla="*/ 406316 w 1256646"/>
                      <a:gd name="connsiteY1" fmla="*/ 0 h 332084"/>
                      <a:gd name="connsiteX2" fmla="*/ 800065 w 1256646"/>
                      <a:gd name="connsiteY2" fmla="*/ 0 h 332084"/>
                      <a:gd name="connsiteX3" fmla="*/ 1256646 w 1256646"/>
                      <a:gd name="connsiteY3" fmla="*/ 0 h 332084"/>
                      <a:gd name="connsiteX4" fmla="*/ 1256646 w 1256646"/>
                      <a:gd name="connsiteY4" fmla="*/ 332084 h 332084"/>
                      <a:gd name="connsiteX5" fmla="*/ 825198 w 1256646"/>
                      <a:gd name="connsiteY5" fmla="*/ 332084 h 332084"/>
                      <a:gd name="connsiteX6" fmla="*/ 431448 w 1256646"/>
                      <a:gd name="connsiteY6" fmla="*/ 332084 h 332084"/>
                      <a:gd name="connsiteX7" fmla="*/ 0 w 1256646"/>
                      <a:gd name="connsiteY7" fmla="*/ 332084 h 332084"/>
                      <a:gd name="connsiteX8" fmla="*/ 0 w 1256646"/>
                      <a:gd name="connsiteY8" fmla="*/ 0 h 33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646" h="332084" extrusionOk="0">
                        <a:moveTo>
                          <a:pt x="0" y="0"/>
                        </a:moveTo>
                        <a:cubicBezTo>
                          <a:pt x="132714" y="-23687"/>
                          <a:pt x="258528" y="13664"/>
                          <a:pt x="406316" y="0"/>
                        </a:cubicBezTo>
                        <a:cubicBezTo>
                          <a:pt x="554104" y="-13664"/>
                          <a:pt x="628286" y="34303"/>
                          <a:pt x="800065" y="0"/>
                        </a:cubicBezTo>
                        <a:cubicBezTo>
                          <a:pt x="971844" y="-34303"/>
                          <a:pt x="1106976" y="34037"/>
                          <a:pt x="1256646" y="0"/>
                        </a:cubicBezTo>
                        <a:cubicBezTo>
                          <a:pt x="1267585" y="91819"/>
                          <a:pt x="1253942" y="179695"/>
                          <a:pt x="1256646" y="332084"/>
                        </a:cubicBezTo>
                        <a:cubicBezTo>
                          <a:pt x="1120020" y="383704"/>
                          <a:pt x="990638" y="305718"/>
                          <a:pt x="825198" y="332084"/>
                        </a:cubicBezTo>
                        <a:cubicBezTo>
                          <a:pt x="659758" y="358450"/>
                          <a:pt x="618439" y="291321"/>
                          <a:pt x="431448" y="332084"/>
                        </a:cubicBezTo>
                        <a:cubicBezTo>
                          <a:pt x="244457" y="372847"/>
                          <a:pt x="172262" y="294416"/>
                          <a:pt x="0" y="332084"/>
                        </a:cubicBezTo>
                        <a:cubicBezTo>
                          <a:pt x="-30893" y="168278"/>
                          <a:pt x="8682" y="104429"/>
                          <a:pt x="0" y="0"/>
                        </a:cubicBezTo>
                        <a:close/>
                      </a:path>
                    </a:pathLst>
                  </a:custGeom>
                  <ask:type>
                    <ask:lineSketchNone/>
                  </ask:type>
                </ask:lineSketchStyleProps>
              </a:ext>
            </a:extLst>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441946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oturma, bilgisayar, yeşil içeren bir resim&#10;&#10;Açıklama otomatik olarak oluşturuldu">
            <a:extLst>
              <a:ext uri="{FF2B5EF4-FFF2-40B4-BE49-F238E27FC236}">
                <a16:creationId xmlns:a16="http://schemas.microsoft.com/office/drawing/2014/main" id="{0CFD45BF-AD6A-4C25-8932-05FBD09D060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128" t="9091" r="9124" b="-1"/>
          <a:stretch/>
        </p:blipFill>
        <p:spPr>
          <a:xfrm>
            <a:off x="20" y="10"/>
            <a:ext cx="12191981" cy="6857990"/>
          </a:xfrm>
          <a:prstGeom prst="rect">
            <a:avLst/>
          </a:prstGeom>
        </p:spPr>
      </p:pic>
      <p:sp>
        <p:nvSpPr>
          <p:cNvPr id="19"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91F03DB2-5AD1-4CF5-9BDD-4BB633C69049}"/>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Unity üzerinden Play ile oyun çalıştırılır.</a:t>
            </a:r>
          </a:p>
        </p:txBody>
      </p:sp>
      <p:sp>
        <p:nvSpPr>
          <p:cNvPr id="20"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a:extLst>
              <a:ext uri="{FF2B5EF4-FFF2-40B4-BE49-F238E27FC236}">
                <a16:creationId xmlns:a16="http://schemas.microsoft.com/office/drawing/2014/main" id="{D4673749-5018-4792-94B5-A0FF0BAA8FD7}"/>
              </a:ext>
            </a:extLst>
          </p:cNvPr>
          <p:cNvSpPr/>
          <p:nvPr/>
        </p:nvSpPr>
        <p:spPr>
          <a:xfrm>
            <a:off x="5588000" y="100432"/>
            <a:ext cx="1583871" cy="832757"/>
          </a:xfrm>
          <a:custGeom>
            <a:avLst/>
            <a:gdLst>
              <a:gd name="connsiteX0" fmla="*/ 0 w 1583871"/>
              <a:gd name="connsiteY0" fmla="*/ 0 h 832757"/>
              <a:gd name="connsiteX1" fmla="*/ 512118 w 1583871"/>
              <a:gd name="connsiteY1" fmla="*/ 0 h 832757"/>
              <a:gd name="connsiteX2" fmla="*/ 992559 w 1583871"/>
              <a:gd name="connsiteY2" fmla="*/ 0 h 832757"/>
              <a:gd name="connsiteX3" fmla="*/ 1583871 w 1583871"/>
              <a:gd name="connsiteY3" fmla="*/ 0 h 832757"/>
              <a:gd name="connsiteX4" fmla="*/ 1583871 w 1583871"/>
              <a:gd name="connsiteY4" fmla="*/ 408051 h 832757"/>
              <a:gd name="connsiteX5" fmla="*/ 1583871 w 1583871"/>
              <a:gd name="connsiteY5" fmla="*/ 832757 h 832757"/>
              <a:gd name="connsiteX6" fmla="*/ 1087591 w 1583871"/>
              <a:gd name="connsiteY6" fmla="*/ 832757 h 832757"/>
              <a:gd name="connsiteX7" fmla="*/ 591312 w 1583871"/>
              <a:gd name="connsiteY7" fmla="*/ 832757 h 832757"/>
              <a:gd name="connsiteX8" fmla="*/ 0 w 1583871"/>
              <a:gd name="connsiteY8" fmla="*/ 832757 h 832757"/>
              <a:gd name="connsiteX9" fmla="*/ 0 w 1583871"/>
              <a:gd name="connsiteY9" fmla="*/ 441361 h 832757"/>
              <a:gd name="connsiteX10" fmla="*/ 0 w 1583871"/>
              <a:gd name="connsiteY10" fmla="*/ 0 h 8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3871" h="832757" extrusionOk="0">
                <a:moveTo>
                  <a:pt x="0" y="0"/>
                </a:moveTo>
                <a:cubicBezTo>
                  <a:pt x="169864" y="432"/>
                  <a:pt x="349870" y="-6584"/>
                  <a:pt x="512118" y="0"/>
                </a:cubicBezTo>
                <a:cubicBezTo>
                  <a:pt x="674366" y="6584"/>
                  <a:pt x="847688" y="-2450"/>
                  <a:pt x="992559" y="0"/>
                </a:cubicBezTo>
                <a:cubicBezTo>
                  <a:pt x="1137430" y="2450"/>
                  <a:pt x="1443006" y="-27861"/>
                  <a:pt x="1583871" y="0"/>
                </a:cubicBezTo>
                <a:cubicBezTo>
                  <a:pt x="1564592" y="188661"/>
                  <a:pt x="1578407" y="249042"/>
                  <a:pt x="1583871" y="408051"/>
                </a:cubicBezTo>
                <a:cubicBezTo>
                  <a:pt x="1589335" y="567060"/>
                  <a:pt x="1603112" y="726314"/>
                  <a:pt x="1583871" y="832757"/>
                </a:cubicBezTo>
                <a:cubicBezTo>
                  <a:pt x="1350267" y="852654"/>
                  <a:pt x="1255169" y="843824"/>
                  <a:pt x="1087591" y="832757"/>
                </a:cubicBezTo>
                <a:cubicBezTo>
                  <a:pt x="920013" y="821690"/>
                  <a:pt x="782396" y="842678"/>
                  <a:pt x="591312" y="832757"/>
                </a:cubicBezTo>
                <a:cubicBezTo>
                  <a:pt x="400228" y="822836"/>
                  <a:pt x="265782" y="804748"/>
                  <a:pt x="0" y="832757"/>
                </a:cubicBezTo>
                <a:cubicBezTo>
                  <a:pt x="7550" y="721753"/>
                  <a:pt x="-2159" y="592541"/>
                  <a:pt x="0" y="441361"/>
                </a:cubicBezTo>
                <a:cubicBezTo>
                  <a:pt x="2159" y="290181"/>
                  <a:pt x="-3247" y="220568"/>
                  <a:pt x="0" y="0"/>
                </a:cubicBezTo>
                <a:close/>
              </a:path>
            </a:pathLst>
          </a:custGeom>
          <a:noFill/>
          <a:ln w="57150" cmpd="thickThin">
            <a:solidFill>
              <a:srgbClr val="FFC0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58203050"/>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aşlık 8">
            <a:extLst>
              <a:ext uri="{FF2B5EF4-FFF2-40B4-BE49-F238E27FC236}">
                <a16:creationId xmlns:a16="http://schemas.microsoft.com/office/drawing/2014/main" id="{98BEA848-0747-472E-9AA9-37D4DA6B4EF5}"/>
              </a:ext>
            </a:extLst>
          </p:cNvPr>
          <p:cNvSpPr>
            <a:spLocks noGrp="1"/>
          </p:cNvSpPr>
          <p:nvPr>
            <p:ph type="title"/>
          </p:nvPr>
        </p:nvSpPr>
        <p:spPr>
          <a:xfrm>
            <a:off x="9267909" y="2023110"/>
            <a:ext cx="2469624" cy="2846070"/>
          </a:xfrm>
        </p:spPr>
        <p:txBody>
          <a:bodyPr vert="horz" lIns="91440" tIns="45720" rIns="91440" bIns="45720" rtlCol="0" anchor="ctr">
            <a:normAutofit fontScale="90000"/>
          </a:bodyPr>
          <a:lstStyle/>
          <a:p>
            <a:r>
              <a:rPr lang="tr-TR" sz="3700" dirty="0"/>
              <a:t>Program </a:t>
            </a:r>
            <a:r>
              <a:rPr lang="tr-TR" sz="3700" dirty="0" err="1"/>
              <a:t>Breakpoint</a:t>
            </a:r>
            <a:r>
              <a:rPr lang="tr-TR" sz="3700" dirty="0"/>
              <a:t> koyduğumuz satıra kadar çalıştı ve bu satırda durdu.</a:t>
            </a:r>
            <a:br>
              <a:rPr lang="tr-TR" sz="3700" dirty="0"/>
            </a:br>
            <a:r>
              <a:rPr lang="tr-TR" sz="3700" dirty="0"/>
              <a:t>Aşağıdaki penceredeki değerleri inceleyelim.</a:t>
            </a:r>
            <a:endParaRPr lang="en-US" sz="3700" dirty="0"/>
          </a:p>
        </p:txBody>
      </p: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çerik Yer Tutucusu 7" descr="ekran görüntüsü, ekran, elektronik eşyalar, bilgisayar içeren bir resim&#10;&#10;Açıklama otomatik olarak oluşturuldu">
            <a:extLst>
              <a:ext uri="{FF2B5EF4-FFF2-40B4-BE49-F238E27FC236}">
                <a16:creationId xmlns:a16="http://schemas.microsoft.com/office/drawing/2014/main" id="{B236D99F-2871-4B3D-BD7C-AFA6F58081A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361"/>
          <a:stretch/>
        </p:blipFill>
        <p:spPr>
          <a:xfrm>
            <a:off x="545238" y="858525"/>
            <a:ext cx="7608304" cy="5211906"/>
          </a:xfrm>
          <a:prstGeom prst="rect">
            <a:avLst/>
          </a:prstGeom>
        </p:spPr>
      </p:pic>
      <p:sp>
        <p:nvSpPr>
          <p:cNvPr id="20" name="Rectangle 1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Düz Ok Bağlayıcısı 10">
            <a:extLst>
              <a:ext uri="{FF2B5EF4-FFF2-40B4-BE49-F238E27FC236}">
                <a16:creationId xmlns:a16="http://schemas.microsoft.com/office/drawing/2014/main" id="{7958E0DC-0EEA-4101-886D-096606D6C76C}"/>
              </a:ext>
            </a:extLst>
          </p:cNvPr>
          <p:cNvCxnSpPr>
            <a:cxnSpLocks/>
          </p:cNvCxnSpPr>
          <p:nvPr/>
        </p:nvCxnSpPr>
        <p:spPr>
          <a:xfrm flipH="1">
            <a:off x="3759200" y="4533900"/>
            <a:ext cx="5473700" cy="114300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Dikdörtgen 21">
            <a:extLst>
              <a:ext uri="{FF2B5EF4-FFF2-40B4-BE49-F238E27FC236}">
                <a16:creationId xmlns:a16="http://schemas.microsoft.com/office/drawing/2014/main" id="{8415CA2A-11A0-41BC-A939-21E35A7ABF35}"/>
              </a:ext>
            </a:extLst>
          </p:cNvPr>
          <p:cNvSpPr/>
          <p:nvPr/>
        </p:nvSpPr>
        <p:spPr>
          <a:xfrm>
            <a:off x="9267909" y="4076700"/>
            <a:ext cx="2330770" cy="199373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r-TR"/>
          </a:p>
        </p:txBody>
      </p:sp>
      <p:sp>
        <p:nvSpPr>
          <p:cNvPr id="23" name="Dikdörtgen 22">
            <a:extLst>
              <a:ext uri="{FF2B5EF4-FFF2-40B4-BE49-F238E27FC236}">
                <a16:creationId xmlns:a16="http://schemas.microsoft.com/office/drawing/2014/main" id="{7BEEA1A2-A89F-4C2E-9BD4-19452E9A99FF}"/>
              </a:ext>
            </a:extLst>
          </p:cNvPr>
          <p:cNvSpPr/>
          <p:nvPr/>
        </p:nvSpPr>
        <p:spPr>
          <a:xfrm>
            <a:off x="9267909" y="858525"/>
            <a:ext cx="2330770" cy="321817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a:p>
        </p:txBody>
      </p:sp>
    </p:spTree>
    <p:extLst>
      <p:ext uri="{BB962C8B-B14F-4D97-AF65-F5344CB8AC3E}">
        <p14:creationId xmlns:p14="http://schemas.microsoft.com/office/powerpoint/2010/main" val="1899028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Başlık 3">
            <a:extLst>
              <a:ext uri="{FF2B5EF4-FFF2-40B4-BE49-F238E27FC236}">
                <a16:creationId xmlns:a16="http://schemas.microsoft.com/office/drawing/2014/main" id="{AF297469-748A-4EF4-A03C-649F58F9C7DE}"/>
              </a:ext>
            </a:extLst>
          </p:cNvPr>
          <p:cNvSpPr>
            <a:spLocks noGrp="1"/>
          </p:cNvSpPr>
          <p:nvPr>
            <p:ph type="title"/>
          </p:nvPr>
        </p:nvSpPr>
        <p:spPr>
          <a:xfrm>
            <a:off x="788466" y="780655"/>
            <a:ext cx="3751662" cy="3261168"/>
          </a:xfrm>
        </p:spPr>
        <p:txBody>
          <a:bodyPr vert="horz" lIns="91440" tIns="45720" rIns="91440" bIns="45720" rtlCol="0" anchor="ctr">
            <a:normAutofit/>
          </a:bodyPr>
          <a:lstStyle/>
          <a:p>
            <a:r>
              <a:rPr lang="en-US" kern="1200" dirty="0">
                <a:solidFill>
                  <a:srgbClr val="FFFFFF"/>
                </a:solidFill>
                <a:latin typeface="+mj-lt"/>
                <a:ea typeface="+mj-ea"/>
                <a:cs typeface="+mj-cs"/>
              </a:rPr>
              <a:t>Debugging (</a:t>
            </a:r>
            <a:r>
              <a:rPr lang="en-US" kern="1200" dirty="0" err="1">
                <a:solidFill>
                  <a:srgbClr val="FFFFFF"/>
                </a:solidFill>
                <a:latin typeface="+mj-lt"/>
                <a:ea typeface="+mj-ea"/>
                <a:cs typeface="+mj-cs"/>
              </a:rPr>
              <a:t>Hata</a:t>
            </a:r>
            <a:r>
              <a:rPr lang="en-US" kern="1200" dirty="0">
                <a:solidFill>
                  <a:srgbClr val="FFFFFF"/>
                </a:solidFill>
                <a:latin typeface="+mj-lt"/>
                <a:ea typeface="+mj-ea"/>
                <a:cs typeface="+mj-cs"/>
              </a:rPr>
              <a:t> </a:t>
            </a:r>
            <a:r>
              <a:rPr lang="en-US" kern="1200" dirty="0" err="1">
                <a:solidFill>
                  <a:srgbClr val="FFFFFF"/>
                </a:solidFill>
                <a:latin typeface="+mj-lt"/>
                <a:ea typeface="+mj-ea"/>
                <a:cs typeface="+mj-cs"/>
              </a:rPr>
              <a:t>Ayıklama</a:t>
            </a:r>
            <a:r>
              <a:rPr lang="en-US" kern="1200" dirty="0">
                <a:solidFill>
                  <a:srgbClr val="FFFFFF"/>
                </a:solidFill>
                <a:latin typeface="+mj-lt"/>
                <a:ea typeface="+mj-ea"/>
                <a:cs typeface="+mj-cs"/>
              </a:rPr>
              <a:t>)</a:t>
            </a:r>
          </a:p>
        </p:txBody>
      </p:sp>
      <p:sp>
        <p:nvSpPr>
          <p:cNvPr id="14"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8922"/>
            <a:ext cx="2138070"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69002"/>
            <a:ext cx="2146028" cy="1898903"/>
          </a:xfrm>
          <a:prstGeom prst="rect">
            <a:avLst/>
          </a:prstGeom>
          <a:solidFill>
            <a:srgbClr val="D8887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çerik Yer Tutucusu 6" descr="metre içeren bir resim&#10;&#10;Açıklama otomatik olarak oluşturuldu">
            <a:extLst>
              <a:ext uri="{FF2B5EF4-FFF2-40B4-BE49-F238E27FC236}">
                <a16:creationId xmlns:a16="http://schemas.microsoft.com/office/drawing/2014/main" id="{7901E3B1-96B6-4381-B47F-8D7488CF724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8920" y="4971877"/>
            <a:ext cx="6675119" cy="967892"/>
          </a:xfrm>
          <a:prstGeom prst="rect">
            <a:avLst/>
          </a:prstGeom>
        </p:spPr>
      </p:pic>
      <p:sp>
        <p:nvSpPr>
          <p:cNvPr id="18" name="Rectangle 1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0A7C758A-F1E8-47C2-B334-659E0F54046C}"/>
              </a:ext>
            </a:extLst>
          </p:cNvPr>
          <p:cNvSpPr>
            <a:spLocks noGrp="1"/>
          </p:cNvSpPr>
          <p:nvPr>
            <p:ph sz="half" idx="1"/>
          </p:nvPr>
        </p:nvSpPr>
        <p:spPr>
          <a:xfrm>
            <a:off x="7761639" y="900442"/>
            <a:ext cx="3514088" cy="5048417"/>
          </a:xfrm>
        </p:spPr>
        <p:txBody>
          <a:bodyPr vert="horz" lIns="91440" tIns="45720" rIns="91440" bIns="45720" rtlCol="0" anchor="ctr">
            <a:normAutofit/>
          </a:bodyPr>
          <a:lstStyle/>
          <a:p>
            <a:r>
              <a:rPr lang="en-US" sz="2200" dirty="0"/>
              <a:t>Step Over (F10) </a:t>
            </a:r>
            <a:r>
              <a:rPr lang="en-US" sz="2200" dirty="0" err="1"/>
              <a:t>ile</a:t>
            </a:r>
            <a:r>
              <a:rPr lang="en-US" sz="2200" dirty="0"/>
              <a:t> </a:t>
            </a:r>
            <a:r>
              <a:rPr lang="en-US" sz="2200" dirty="0" err="1"/>
              <a:t>programın</a:t>
            </a:r>
            <a:r>
              <a:rPr lang="en-US" sz="2200" dirty="0"/>
              <a:t> </a:t>
            </a:r>
            <a:r>
              <a:rPr lang="en-US" sz="2200" dirty="0" err="1"/>
              <a:t>bir</a:t>
            </a:r>
            <a:r>
              <a:rPr lang="en-US" sz="2200" dirty="0"/>
              <a:t> </a:t>
            </a:r>
            <a:r>
              <a:rPr lang="en-US" sz="2200" dirty="0" err="1"/>
              <a:t>sonraki</a:t>
            </a:r>
            <a:r>
              <a:rPr lang="en-US" sz="2200" dirty="0"/>
              <a:t> </a:t>
            </a:r>
            <a:r>
              <a:rPr lang="en-US" sz="2200" dirty="0" err="1"/>
              <a:t>adıma</a:t>
            </a:r>
            <a:r>
              <a:rPr lang="en-US" sz="2200" dirty="0"/>
              <a:t> </a:t>
            </a:r>
            <a:r>
              <a:rPr lang="en-US" sz="2200" dirty="0" err="1"/>
              <a:t>geçmesi</a:t>
            </a:r>
            <a:r>
              <a:rPr lang="en-US" sz="2200" dirty="0"/>
              <a:t> </a:t>
            </a:r>
            <a:r>
              <a:rPr lang="en-US" sz="2200" dirty="0" err="1"/>
              <a:t>sağlanır</a:t>
            </a:r>
            <a:r>
              <a:rPr lang="en-US" sz="2200" dirty="0"/>
              <a:t>. Bunun </a:t>
            </a:r>
            <a:r>
              <a:rPr lang="en-US" sz="2200" dirty="0" err="1"/>
              <a:t>için</a:t>
            </a:r>
            <a:r>
              <a:rPr lang="en-US" sz="2200" dirty="0"/>
              <a:t> 3 </a:t>
            </a:r>
            <a:r>
              <a:rPr lang="en-US" sz="2200" dirty="0" err="1"/>
              <a:t>seçenek</a:t>
            </a:r>
            <a:r>
              <a:rPr lang="en-US" sz="2200" dirty="0"/>
              <a:t> </a:t>
            </a:r>
            <a:r>
              <a:rPr lang="en-US" sz="2200" dirty="0" err="1"/>
              <a:t>vardır</a:t>
            </a:r>
            <a:r>
              <a:rPr lang="en-US" sz="2200" dirty="0"/>
              <a:t>.</a:t>
            </a:r>
          </a:p>
          <a:p>
            <a:pPr lvl="1"/>
            <a:r>
              <a:rPr lang="en-US" sz="2200" dirty="0"/>
              <a:t>Debug </a:t>
            </a:r>
            <a:r>
              <a:rPr lang="en-US" sz="2200" dirty="0">
                <a:sym typeface="Wingdings" panose="05000000000000000000" pitchFamily="2" charset="2"/>
              </a:rPr>
              <a:t> Step Over</a:t>
            </a:r>
          </a:p>
          <a:p>
            <a:pPr lvl="1"/>
            <a:r>
              <a:rPr lang="en-US" sz="2200" dirty="0">
                <a:sym typeface="Wingdings" panose="05000000000000000000" pitchFamily="2" charset="2"/>
              </a:rPr>
              <a:t>Debugging (</a:t>
            </a:r>
            <a:r>
              <a:rPr lang="en-US" sz="2200" dirty="0" err="1">
                <a:sym typeface="Wingdings" panose="05000000000000000000" pitchFamily="2" charset="2"/>
              </a:rPr>
              <a:t>Hata</a:t>
            </a:r>
            <a:r>
              <a:rPr lang="en-US" sz="2200" dirty="0">
                <a:sym typeface="Wingdings" panose="05000000000000000000" pitchFamily="2" charset="2"/>
              </a:rPr>
              <a:t> </a:t>
            </a:r>
            <a:r>
              <a:rPr lang="en-US" sz="2200" dirty="0" err="1">
                <a:sym typeface="Wingdings" panose="05000000000000000000" pitchFamily="2" charset="2"/>
              </a:rPr>
              <a:t>Ayıkla</a:t>
            </a:r>
            <a:r>
              <a:rPr lang="en-US" sz="2200" dirty="0">
                <a:sym typeface="Wingdings" panose="05000000000000000000" pitchFamily="2" charset="2"/>
              </a:rPr>
              <a:t>)  Step Over</a:t>
            </a:r>
            <a:r>
              <a:rPr lang="tr-TR" sz="2200" dirty="0">
                <a:sym typeface="Wingdings" panose="05000000000000000000" pitchFamily="2" charset="2"/>
              </a:rPr>
              <a:t> </a:t>
            </a:r>
            <a:r>
              <a:rPr lang="tr-TR" sz="2000" dirty="0"/>
              <a:t>(Üzerinden Adımla)</a:t>
            </a:r>
            <a:endParaRPr lang="en-US" sz="2200" dirty="0">
              <a:sym typeface="Wingdings" panose="05000000000000000000" pitchFamily="2" charset="2"/>
            </a:endParaRPr>
          </a:p>
          <a:p>
            <a:pPr lvl="1"/>
            <a:r>
              <a:rPr lang="en-US" sz="2200" dirty="0">
                <a:sym typeface="Wingdings" panose="05000000000000000000" pitchFamily="2" charset="2"/>
              </a:rPr>
              <a:t>F10</a:t>
            </a:r>
          </a:p>
          <a:p>
            <a:r>
              <a:rPr lang="en-US" sz="2200" dirty="0" err="1"/>
              <a:t>Değişkenlerin</a:t>
            </a:r>
            <a:r>
              <a:rPr lang="en-US" sz="2200" dirty="0"/>
              <a:t> </a:t>
            </a:r>
            <a:r>
              <a:rPr lang="en-US" sz="2200" dirty="0" err="1"/>
              <a:t>aldığı</a:t>
            </a:r>
            <a:r>
              <a:rPr lang="en-US" sz="2200" dirty="0"/>
              <a:t> </a:t>
            </a:r>
            <a:r>
              <a:rPr lang="en-US" sz="2200" dirty="0" err="1"/>
              <a:t>değerler</a:t>
            </a:r>
            <a:r>
              <a:rPr lang="en-US" sz="2200" dirty="0"/>
              <a:t> </a:t>
            </a:r>
            <a:r>
              <a:rPr lang="en-US" sz="2200" dirty="0" err="1"/>
              <a:t>kontrol</a:t>
            </a:r>
            <a:r>
              <a:rPr lang="en-US" sz="2200" dirty="0"/>
              <a:t> </a:t>
            </a:r>
            <a:r>
              <a:rPr lang="en-US" sz="2200" dirty="0" err="1"/>
              <a:t>edilir</a:t>
            </a:r>
            <a:r>
              <a:rPr lang="en-US" sz="2200" dirty="0"/>
              <a:t>. </a:t>
            </a:r>
          </a:p>
          <a:p>
            <a:r>
              <a:rPr lang="en-US" sz="2200" dirty="0" err="1"/>
              <a:t>Böylece</a:t>
            </a:r>
            <a:r>
              <a:rPr lang="en-US" sz="2200" dirty="0"/>
              <a:t> </a:t>
            </a:r>
            <a:r>
              <a:rPr lang="en-US" sz="2200" dirty="0" err="1"/>
              <a:t>hata</a:t>
            </a:r>
            <a:r>
              <a:rPr lang="en-US" sz="2200" dirty="0"/>
              <a:t> </a:t>
            </a:r>
            <a:r>
              <a:rPr lang="en-US" sz="2200" dirty="0" err="1"/>
              <a:t>tespit</a:t>
            </a:r>
            <a:r>
              <a:rPr lang="en-US" sz="2200" dirty="0"/>
              <a:t> </a:t>
            </a:r>
            <a:r>
              <a:rPr lang="en-US" sz="2200" dirty="0" err="1"/>
              <a:t>edilmeye</a:t>
            </a:r>
            <a:r>
              <a:rPr lang="en-US" sz="2200" dirty="0"/>
              <a:t> </a:t>
            </a:r>
            <a:r>
              <a:rPr lang="en-US" sz="2200" dirty="0" err="1"/>
              <a:t>çalışılır</a:t>
            </a:r>
            <a:r>
              <a:rPr lang="en-US" sz="2200" dirty="0"/>
              <a:t>.</a:t>
            </a:r>
          </a:p>
        </p:txBody>
      </p:sp>
    </p:spTree>
    <p:extLst>
      <p:ext uri="{BB962C8B-B14F-4D97-AF65-F5344CB8AC3E}">
        <p14:creationId xmlns:p14="http://schemas.microsoft.com/office/powerpoint/2010/main" val="3926471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çerik Yer Tutucusu 5" descr="ekran görüntüsü, ekran, televizyon, siyah içeren bir resim&#10;&#10;Açıklama otomatik olarak oluşturuldu">
            <a:extLst>
              <a:ext uri="{FF2B5EF4-FFF2-40B4-BE49-F238E27FC236}">
                <a16:creationId xmlns:a16="http://schemas.microsoft.com/office/drawing/2014/main" id="{C60FCBBD-181C-4BD9-80E3-D9711E8EB7E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7999" b="-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5B704D37-82A5-4BBE-9561-3CAB6DCF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Başlık 6">
            <a:extLst>
              <a:ext uri="{FF2B5EF4-FFF2-40B4-BE49-F238E27FC236}">
                <a16:creationId xmlns:a16="http://schemas.microsoft.com/office/drawing/2014/main" id="{AF7C1666-A4D1-4068-A18B-E17664C4A109}"/>
              </a:ext>
            </a:extLst>
          </p:cNvPr>
          <p:cNvSpPr>
            <a:spLocks noGrp="1"/>
          </p:cNvSpPr>
          <p:nvPr>
            <p:ph type="title"/>
          </p:nvPr>
        </p:nvSpPr>
        <p:spPr>
          <a:xfrm>
            <a:off x="816366" y="4055729"/>
            <a:ext cx="9902881" cy="1325563"/>
          </a:xfrm>
        </p:spPr>
        <p:txBody>
          <a:bodyPr vert="horz" lIns="91440" tIns="45720" rIns="91440" bIns="45720" rtlCol="0" anchor="b">
            <a:normAutofit/>
          </a:bodyPr>
          <a:lstStyle/>
          <a:p>
            <a:r>
              <a:rPr lang="en-US" sz="6000">
                <a:solidFill>
                  <a:srgbClr val="000000"/>
                </a:solidFill>
              </a:rPr>
              <a:t>Debugging (Hata Ayıklama) </a:t>
            </a:r>
          </a:p>
        </p:txBody>
      </p:sp>
    </p:spTree>
    <p:extLst>
      <p:ext uri="{BB962C8B-B14F-4D97-AF65-F5344CB8AC3E}">
        <p14:creationId xmlns:p14="http://schemas.microsoft.com/office/powerpoint/2010/main" val="1310742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ADF4685-252D-400C-A73F-6785933D8824}"/>
              </a:ext>
            </a:extLst>
          </p:cNvPr>
          <p:cNvSpPr>
            <a:spLocks noGrp="1"/>
          </p:cNvSpPr>
          <p:nvPr>
            <p:ph type="title"/>
          </p:nvPr>
        </p:nvSpPr>
        <p:spPr>
          <a:xfrm>
            <a:off x="707011" y="365760"/>
            <a:ext cx="10765410" cy="1207269"/>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Debugging (</a:t>
            </a:r>
            <a:r>
              <a:rPr lang="en-US" sz="6000" kern="1200" dirty="0" err="1">
                <a:solidFill>
                  <a:srgbClr val="FFFFFF"/>
                </a:solidFill>
                <a:latin typeface="+mj-lt"/>
                <a:ea typeface="+mj-ea"/>
                <a:cs typeface="+mj-cs"/>
              </a:rPr>
              <a:t>Hata</a:t>
            </a:r>
            <a:r>
              <a:rPr lang="en-US" sz="6000" kern="1200" dirty="0">
                <a:solidFill>
                  <a:srgbClr val="FFFFFF"/>
                </a:solidFill>
                <a:latin typeface="+mj-lt"/>
                <a:ea typeface="+mj-ea"/>
                <a:cs typeface="+mj-cs"/>
              </a:rPr>
              <a:t> </a:t>
            </a:r>
            <a:r>
              <a:rPr lang="en-US" sz="6000" kern="1200" dirty="0" err="1">
                <a:solidFill>
                  <a:srgbClr val="FFFFFF"/>
                </a:solidFill>
                <a:latin typeface="+mj-lt"/>
                <a:ea typeface="+mj-ea"/>
                <a:cs typeface="+mj-cs"/>
              </a:rPr>
              <a:t>Ayıklama</a:t>
            </a:r>
            <a:r>
              <a:rPr lang="en-US" sz="6000" kern="1200" dirty="0">
                <a:solidFill>
                  <a:srgbClr val="FFFFFF"/>
                </a:solidFill>
                <a:latin typeface="+mj-lt"/>
                <a:ea typeface="+mj-ea"/>
                <a:cs typeface="+mj-cs"/>
              </a:rPr>
              <a:t>)</a:t>
            </a:r>
          </a:p>
        </p:txBody>
      </p:sp>
      <p:sp>
        <p:nvSpPr>
          <p:cNvPr id="3" name="İçerik Yer Tutucusu 2">
            <a:extLst>
              <a:ext uri="{FF2B5EF4-FFF2-40B4-BE49-F238E27FC236}">
                <a16:creationId xmlns:a16="http://schemas.microsoft.com/office/drawing/2014/main" id="{483ADE5B-3957-4296-BCE0-1DB2044DBD4F}"/>
              </a:ext>
            </a:extLst>
          </p:cNvPr>
          <p:cNvSpPr>
            <a:spLocks noGrp="1"/>
          </p:cNvSpPr>
          <p:nvPr>
            <p:ph sz="half" idx="1"/>
          </p:nvPr>
        </p:nvSpPr>
        <p:spPr>
          <a:xfrm>
            <a:off x="1376313" y="1554480"/>
            <a:ext cx="9426806" cy="719122"/>
          </a:xfrm>
        </p:spPr>
        <p:txBody>
          <a:bodyPr vert="horz" lIns="91440" tIns="45720" rIns="91440" bIns="45720" rtlCol="0">
            <a:normAutofit/>
          </a:bodyPr>
          <a:lstStyle/>
          <a:p>
            <a:pPr marL="0" indent="0" algn="ctr">
              <a:buNone/>
            </a:pPr>
            <a:r>
              <a:rPr lang="en-US" sz="2400" kern="1200">
                <a:solidFill>
                  <a:srgbClr val="E7E6E6"/>
                </a:solidFill>
                <a:latin typeface="+mn-lt"/>
                <a:ea typeface="+mn-ea"/>
                <a:cs typeface="+mn-cs"/>
              </a:rPr>
              <a:t>Hata Ayıklamayı sonlandırmak için Stop Debugging (Shift + F5) yapılmalıdır.</a:t>
            </a:r>
          </a:p>
        </p:txBody>
      </p:sp>
      <p:pic>
        <p:nvPicPr>
          <p:cNvPr id="6" name="İçerik Yer Tutucusu 5" descr="cihaz, metre içeren bir resim&#10;&#10;Açıklama otomatik olarak oluşturuldu">
            <a:extLst>
              <a:ext uri="{FF2B5EF4-FFF2-40B4-BE49-F238E27FC236}">
                <a16:creationId xmlns:a16="http://schemas.microsoft.com/office/drawing/2014/main" id="{28DF9A6F-0255-4034-AC05-75FE06E2A12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449" y="4693619"/>
            <a:ext cx="10901471" cy="1526205"/>
          </a:xfrm>
          <a:prstGeom prst="rect">
            <a:avLst/>
          </a:prstGeom>
        </p:spPr>
      </p:pic>
    </p:spTree>
    <p:extLst>
      <p:ext uri="{BB962C8B-B14F-4D97-AF65-F5344CB8AC3E}">
        <p14:creationId xmlns:p14="http://schemas.microsoft.com/office/powerpoint/2010/main" val="2057957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3F612D2D-4B30-40C5-94A7-8C1F610AB8D0}"/>
              </a:ext>
            </a:extLst>
          </p:cNvPr>
          <p:cNvSpPr>
            <a:spLocks noGrp="1"/>
          </p:cNvSpPr>
          <p:nvPr>
            <p:ph type="title"/>
          </p:nvPr>
        </p:nvSpPr>
        <p:spPr>
          <a:xfrm>
            <a:off x="1092396" y="963507"/>
            <a:ext cx="3240166" cy="4930986"/>
          </a:xfrm>
        </p:spPr>
        <p:txBody>
          <a:bodyPr>
            <a:normAutofit/>
          </a:bodyPr>
          <a:lstStyle/>
          <a:p>
            <a:pPr algn="r"/>
            <a:r>
              <a:rPr lang="tr-TR" dirty="0" err="1">
                <a:solidFill>
                  <a:schemeClr val="accent1"/>
                </a:solidFill>
              </a:rPr>
              <a:t>Script</a:t>
            </a:r>
            <a:r>
              <a:rPr lang="tr-TR" dirty="0">
                <a:solidFill>
                  <a:schemeClr val="accent1"/>
                </a:solidFill>
              </a:rPr>
              <a:t> içerisine yandaki kodu yazalım.</a:t>
            </a:r>
          </a:p>
        </p:txBody>
      </p:sp>
      <p:sp>
        <p:nvSpPr>
          <p:cNvPr id="8" name="İçerik Yer Tutucusu 7">
            <a:extLst>
              <a:ext uri="{FF2B5EF4-FFF2-40B4-BE49-F238E27FC236}">
                <a16:creationId xmlns:a16="http://schemas.microsoft.com/office/drawing/2014/main" id="{8F0AFE99-08D6-401D-B552-1F8F13C1AD51}"/>
              </a:ext>
            </a:extLst>
          </p:cNvPr>
          <p:cNvSpPr>
            <a:spLocks noGrp="1"/>
          </p:cNvSpPr>
          <p:nvPr>
            <p:ph sz="half" idx="1"/>
          </p:nvPr>
        </p:nvSpPr>
        <p:spPr>
          <a:xfrm>
            <a:off x="4976030" y="963507"/>
            <a:ext cx="6250940" cy="2304627"/>
          </a:xfrm>
        </p:spPr>
        <p:txBody>
          <a:bodyPr anchor="b">
            <a:normAutofit fontScale="77500" lnSpcReduction="20000"/>
          </a:bodyPr>
          <a:lstStyle/>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void</a:t>
            </a:r>
            <a:r>
              <a:rPr lang="tr-TR" sz="2000" dirty="0">
                <a:solidFill>
                  <a:srgbClr val="000000"/>
                </a:solidFill>
                <a:latin typeface="Consolas" panose="020B0609020204030204" pitchFamily="49" charset="0"/>
              </a:rPr>
              <a:t> </a:t>
            </a:r>
            <a:r>
              <a:rPr lang="tr-TR" sz="2000" dirty="0">
                <a:solidFill>
                  <a:srgbClr val="0000FF"/>
                </a:solidFill>
                <a:latin typeface="Consolas" panose="020B0609020204030204" pitchFamily="49" charset="0"/>
              </a:rPr>
              <a:t>Start</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a:solidFill>
                  <a:srgbClr val="008000"/>
                </a:solidFill>
                <a:latin typeface="Consolas" panose="020B0609020204030204" pitchFamily="49" charset="0"/>
              </a:rPr>
              <a:t>//7 ile 2 sayısının ortalamasını hesaplattırmaya çalışalım</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a:solidFill>
                  <a:srgbClr val="008000"/>
                </a:solidFill>
                <a:latin typeface="Consolas" panose="020B0609020204030204" pitchFamily="49" charset="0"/>
              </a:rPr>
              <a:t>//Sonucu </a:t>
            </a:r>
            <a:r>
              <a:rPr lang="tr-TR" sz="2000" dirty="0" err="1">
                <a:solidFill>
                  <a:srgbClr val="008000"/>
                </a:solidFill>
                <a:latin typeface="Consolas" panose="020B0609020204030204" pitchFamily="49" charset="0"/>
              </a:rPr>
              <a:t>Log</a:t>
            </a:r>
            <a:r>
              <a:rPr lang="tr-TR" sz="2000" dirty="0">
                <a:solidFill>
                  <a:srgbClr val="008000"/>
                </a:solidFill>
                <a:latin typeface="Consolas" panose="020B0609020204030204" pitchFamily="49" charset="0"/>
              </a:rPr>
              <a:t> ile Console ekranına yazdıralım</a:t>
            </a:r>
            <a:endParaRPr lang="tr-TR" sz="2000" dirty="0">
              <a:solidFill>
                <a:srgbClr val="000000"/>
              </a:solidFill>
              <a:latin typeface="Consolas" panose="020B0609020204030204" pitchFamily="49" charset="0"/>
            </a:endParaRPr>
          </a:p>
          <a:p>
            <a:pPr marL="0" indent="0">
              <a:buNone/>
            </a:pPr>
            <a:r>
              <a:rPr lang="fr-FR" sz="2000" dirty="0">
                <a:solidFill>
                  <a:srgbClr val="000000"/>
                </a:solidFill>
                <a:latin typeface="Consolas" panose="020B0609020204030204" pitchFamily="49" charset="0"/>
              </a:rPr>
              <a:t>        </a:t>
            </a:r>
            <a:r>
              <a:rPr lang="fr-FR" sz="2000" dirty="0">
                <a:solidFill>
                  <a:srgbClr val="0000FF"/>
                </a:solidFill>
                <a:latin typeface="Consolas" panose="020B0609020204030204" pitchFamily="49" charset="0"/>
              </a:rPr>
              <a:t>double</a:t>
            </a:r>
            <a:r>
              <a:rPr lang="fr-FR" sz="2000"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sonuc</a:t>
            </a:r>
            <a:r>
              <a:rPr lang="fr-FR" sz="2000" dirty="0">
                <a:solidFill>
                  <a:srgbClr val="000000"/>
                </a:solidFill>
                <a:latin typeface="Consolas" panose="020B0609020204030204" pitchFamily="49" charset="0"/>
              </a:rPr>
              <a:t> = </a:t>
            </a:r>
            <a:r>
              <a:rPr lang="fr-FR" sz="2000" dirty="0" err="1">
                <a:solidFill>
                  <a:srgbClr val="000000"/>
                </a:solidFill>
                <a:latin typeface="Consolas" panose="020B0609020204030204" pitchFamily="49" charset="0"/>
              </a:rPr>
              <a:t>Convert.ToDouble</a:t>
            </a:r>
            <a:r>
              <a:rPr lang="fr-FR" sz="2000" dirty="0">
                <a:solidFill>
                  <a:srgbClr val="000000"/>
                </a:solidFill>
                <a:latin typeface="Consolas" panose="020B0609020204030204" pitchFamily="49" charset="0"/>
              </a:rPr>
              <a:t>(7 + 2) / 2;</a:t>
            </a:r>
          </a:p>
          <a:p>
            <a:pPr marL="0" indent="0">
              <a:buNone/>
            </a:pP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Debug.Log</a:t>
            </a:r>
            <a:r>
              <a:rPr lang="tr-TR" sz="2000" dirty="0">
                <a:solidFill>
                  <a:srgbClr val="000000"/>
                </a:solidFill>
                <a:latin typeface="Consolas" panose="020B0609020204030204" pitchFamily="49" charset="0"/>
              </a:rPr>
              <a:t>(</a:t>
            </a:r>
            <a:r>
              <a:rPr lang="tr-TR" sz="2000" dirty="0" err="1">
                <a:solidFill>
                  <a:srgbClr val="000000"/>
                </a:solidFill>
                <a:latin typeface="Consolas" panose="020B0609020204030204" pitchFamily="49" charset="0"/>
              </a:rPr>
              <a:t>sonuc.ToString</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endParaRPr lang="tr-TR" sz="1900" dirty="0"/>
          </a:p>
        </p:txBody>
      </p:sp>
      <p:sp>
        <p:nvSpPr>
          <p:cNvPr id="9" name="İçerik Yer Tutucusu 8">
            <a:extLst>
              <a:ext uri="{FF2B5EF4-FFF2-40B4-BE49-F238E27FC236}">
                <a16:creationId xmlns:a16="http://schemas.microsoft.com/office/drawing/2014/main" id="{1BA21B12-637F-4C6B-8805-A879CBB08439}"/>
              </a:ext>
            </a:extLst>
          </p:cNvPr>
          <p:cNvSpPr>
            <a:spLocks noGrp="1"/>
          </p:cNvSpPr>
          <p:nvPr>
            <p:ph sz="half" idx="2"/>
          </p:nvPr>
        </p:nvSpPr>
        <p:spPr>
          <a:xfrm>
            <a:off x="4976031" y="3589866"/>
            <a:ext cx="2609592" cy="2582334"/>
          </a:xfrm>
        </p:spPr>
        <p:txBody>
          <a:bodyPr>
            <a:noAutofit/>
          </a:bodyPr>
          <a:lstStyle/>
          <a:p>
            <a:pPr marL="0" indent="0">
              <a:buNone/>
            </a:pPr>
            <a:r>
              <a:rPr lang="tr-TR" sz="2200" dirty="0"/>
              <a:t>Yapmış olduğumuz mantık hatasını düzelterek tekrar projeyi kaydedip çalıştırdığımızda karşımıza doğru sonuç olarak 4.5 değeri gelmektedir.</a:t>
            </a:r>
          </a:p>
        </p:txBody>
      </p:sp>
      <p:pic>
        <p:nvPicPr>
          <p:cNvPr id="13" name="Resim 12">
            <a:extLst>
              <a:ext uri="{FF2B5EF4-FFF2-40B4-BE49-F238E27FC236}">
                <a16:creationId xmlns:a16="http://schemas.microsoft.com/office/drawing/2014/main" id="{28C344A4-B173-429E-84F9-718BC2F20E1B}"/>
              </a:ext>
            </a:extLst>
          </p:cNvPr>
          <p:cNvPicPr>
            <a:picLocks noChangeAspect="1"/>
          </p:cNvPicPr>
          <p:nvPr/>
        </p:nvPicPr>
        <p:blipFill rotWithShape="1">
          <a:blip r:embed="rId3">
            <a:extLst>
              <a:ext uri="{28A0092B-C50C-407E-A947-70E740481C1C}">
                <a14:useLocalDpi xmlns:a14="http://schemas.microsoft.com/office/drawing/2010/main" val="0"/>
              </a:ext>
            </a:extLst>
          </a:blip>
          <a:srcRect r="32645"/>
          <a:stretch/>
        </p:blipFill>
        <p:spPr>
          <a:xfrm>
            <a:off x="7585623" y="3744371"/>
            <a:ext cx="3883634" cy="1925532"/>
          </a:xfrm>
          <a:prstGeom prst="rect">
            <a:avLst/>
          </a:prstGeom>
        </p:spPr>
      </p:pic>
    </p:spTree>
    <p:extLst>
      <p:ext uri="{BB962C8B-B14F-4D97-AF65-F5344CB8AC3E}">
        <p14:creationId xmlns:p14="http://schemas.microsoft.com/office/powerpoint/2010/main" val="1068800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62F6D0B6-CAA7-4D49-B94C-A6E608A93A49}"/>
              </a:ext>
            </a:extLst>
          </p:cNvPr>
          <p:cNvSpPr>
            <a:spLocks noGrp="1"/>
          </p:cNvSpPr>
          <p:nvPr>
            <p:ph type="title"/>
          </p:nvPr>
        </p:nvSpPr>
        <p:spPr>
          <a:xfrm>
            <a:off x="1046746" y="641850"/>
            <a:ext cx="3611880" cy="1535865"/>
          </a:xfrm>
        </p:spPr>
        <p:txBody>
          <a:bodyPr vert="horz" lIns="91440" tIns="45720" rIns="91440" bIns="45720" rtlCol="0" anchor="ctr">
            <a:normAutofit/>
          </a:bodyPr>
          <a:lstStyle/>
          <a:p>
            <a:r>
              <a:rPr lang="en-US" sz="3200"/>
              <a:t>Fizik</a:t>
            </a:r>
            <a:r>
              <a:rPr lang="en-US" sz="3200" dirty="0"/>
              <a:t> </a:t>
            </a:r>
            <a:r>
              <a:rPr lang="en-US" sz="3200"/>
              <a:t>Bileşenleri</a:t>
            </a:r>
            <a:r>
              <a:rPr lang="en-US" sz="3200" dirty="0"/>
              <a:t> </a:t>
            </a:r>
            <a:r>
              <a:rPr lang="en-US" sz="3200" dirty="0" err="1"/>
              <a:t>Rigidbody</a:t>
            </a:r>
            <a:endParaRPr lang="en-US" sz="3200" dirty="0"/>
          </a:p>
        </p:txBody>
      </p:sp>
      <p:sp>
        <p:nvSpPr>
          <p:cNvPr id="29" name="Rectangle 2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770F65F-21D9-4510-8DD9-65B56D06D669}"/>
              </a:ext>
            </a:extLst>
          </p:cNvPr>
          <p:cNvSpPr>
            <a:spLocks noGrp="1"/>
          </p:cNvSpPr>
          <p:nvPr>
            <p:ph sz="half" idx="1"/>
          </p:nvPr>
        </p:nvSpPr>
        <p:spPr>
          <a:xfrm>
            <a:off x="5300640" y="641850"/>
            <a:ext cx="6053160" cy="1535865"/>
          </a:xfrm>
        </p:spPr>
        <p:txBody>
          <a:bodyPr vert="horz" lIns="91440" tIns="45720" rIns="91440" bIns="45720" rtlCol="0" anchor="ctr">
            <a:normAutofit/>
          </a:bodyPr>
          <a:lstStyle/>
          <a:p>
            <a:pPr marL="0"/>
            <a:r>
              <a:rPr lang="en-US" sz="2100" dirty="0"/>
              <a:t>Unity </a:t>
            </a:r>
            <a:r>
              <a:rPr lang="en-US" sz="2100" dirty="0" err="1"/>
              <a:t>ortamında</a:t>
            </a:r>
            <a:r>
              <a:rPr lang="en-US" sz="2100" dirty="0"/>
              <a:t> 2D </a:t>
            </a:r>
            <a:r>
              <a:rPr lang="en-US" sz="2100" dirty="0" err="1"/>
              <a:t>ve</a:t>
            </a:r>
            <a:r>
              <a:rPr lang="en-US" sz="2100" dirty="0"/>
              <a:t> 3D </a:t>
            </a:r>
            <a:r>
              <a:rPr lang="en-US" sz="2100" dirty="0" err="1"/>
              <a:t>ortamlar</a:t>
            </a:r>
            <a:r>
              <a:rPr lang="en-US" sz="2100" dirty="0"/>
              <a:t> </a:t>
            </a:r>
            <a:r>
              <a:rPr lang="en-US" sz="2100" dirty="0" err="1"/>
              <a:t>için</a:t>
            </a:r>
            <a:r>
              <a:rPr lang="en-US" sz="2100" dirty="0"/>
              <a:t> </a:t>
            </a:r>
            <a:r>
              <a:rPr lang="en-US" sz="2100" dirty="0" err="1"/>
              <a:t>hazırlanmış</a:t>
            </a:r>
            <a:r>
              <a:rPr lang="en-US" sz="2100" dirty="0"/>
              <a:t> </a:t>
            </a:r>
            <a:r>
              <a:rPr lang="en-US" sz="2100" dirty="0" err="1"/>
              <a:t>ve</a:t>
            </a:r>
            <a:r>
              <a:rPr lang="en-US" sz="2100" dirty="0"/>
              <a:t> </a:t>
            </a:r>
            <a:r>
              <a:rPr lang="en-US" sz="2100" dirty="0" err="1"/>
              <a:t>objelerimize</a:t>
            </a:r>
            <a:r>
              <a:rPr lang="en-US" sz="2100" dirty="0"/>
              <a:t> Component </a:t>
            </a:r>
            <a:r>
              <a:rPr lang="en-US" sz="2100" dirty="0" err="1"/>
              <a:t>olarak</a:t>
            </a:r>
            <a:r>
              <a:rPr lang="en-US" sz="2100" dirty="0"/>
              <a:t> </a:t>
            </a:r>
            <a:r>
              <a:rPr lang="en-US" sz="2100" dirty="0" err="1"/>
              <a:t>ekleyebileceğimiz</a:t>
            </a:r>
            <a:r>
              <a:rPr lang="en-US" sz="2100" dirty="0"/>
              <a:t> </a:t>
            </a:r>
            <a:r>
              <a:rPr lang="en-US" sz="2100" dirty="0" err="1"/>
              <a:t>bir</a:t>
            </a:r>
            <a:r>
              <a:rPr lang="en-US" sz="2100" dirty="0"/>
              <a:t> </a:t>
            </a:r>
            <a:r>
              <a:rPr lang="en-US" sz="2100" dirty="0" err="1"/>
              <a:t>takım</a:t>
            </a:r>
            <a:r>
              <a:rPr lang="en-US" sz="2100" dirty="0"/>
              <a:t> </a:t>
            </a:r>
            <a:r>
              <a:rPr lang="en-US" sz="2100" dirty="0" err="1"/>
              <a:t>fizik</a:t>
            </a:r>
            <a:r>
              <a:rPr lang="en-US" sz="2100" dirty="0"/>
              <a:t> </a:t>
            </a:r>
            <a:r>
              <a:rPr lang="en-US" sz="2100" dirty="0" err="1"/>
              <a:t>bileşenleri</a:t>
            </a:r>
            <a:r>
              <a:rPr lang="en-US" sz="2100" dirty="0"/>
              <a:t> </a:t>
            </a:r>
            <a:r>
              <a:rPr lang="en-US" sz="2100" dirty="0" err="1"/>
              <a:t>vardır</a:t>
            </a:r>
            <a:r>
              <a:rPr lang="en-US" sz="2100" dirty="0"/>
              <a:t>. </a:t>
            </a:r>
          </a:p>
        </p:txBody>
      </p:sp>
      <p:pic>
        <p:nvPicPr>
          <p:cNvPr id="6" name="İçerik Yer Tutucusu 5" descr="çizim içeren bir resim&#10;&#10;Açıklama otomatik olarak oluşturuldu">
            <a:extLst>
              <a:ext uri="{FF2B5EF4-FFF2-40B4-BE49-F238E27FC236}">
                <a16:creationId xmlns:a16="http://schemas.microsoft.com/office/drawing/2014/main" id="{278DB0B6-B83F-4965-893B-FBBECCA4247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8227" b="2"/>
          <a:stretch/>
        </p:blipFill>
        <p:spPr>
          <a:xfrm>
            <a:off x="554416" y="2731167"/>
            <a:ext cx="11167447" cy="3484983"/>
          </a:xfrm>
          <a:prstGeom prst="rect">
            <a:avLst/>
          </a:prstGeom>
        </p:spPr>
      </p:pic>
    </p:spTree>
    <p:extLst>
      <p:ext uri="{BB962C8B-B14F-4D97-AF65-F5344CB8AC3E}">
        <p14:creationId xmlns:p14="http://schemas.microsoft.com/office/powerpoint/2010/main" val="1880201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56E2989-4119-4FD2-8709-9D953080BDFA}"/>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Rigidbody</a:t>
            </a:r>
          </a:p>
        </p:txBody>
      </p:sp>
      <p:grpSp>
        <p:nvGrpSpPr>
          <p:cNvPr id="20"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2897C06-A69B-44F8-9B1E-392FEC16FBD2}"/>
              </a:ext>
            </a:extLst>
          </p:cNvPr>
          <p:cNvSpPr>
            <a:spLocks noGrp="1"/>
          </p:cNvSpPr>
          <p:nvPr>
            <p:ph sz="half" idx="1"/>
          </p:nvPr>
        </p:nvSpPr>
        <p:spPr>
          <a:xfrm>
            <a:off x="590719" y="2330505"/>
            <a:ext cx="4559425" cy="3979585"/>
          </a:xfrm>
        </p:spPr>
        <p:txBody>
          <a:bodyPr vert="horz" lIns="91440" tIns="45720" rIns="91440" bIns="45720" rtlCol="0" anchor="ctr">
            <a:normAutofit/>
          </a:bodyPr>
          <a:lstStyle/>
          <a:p>
            <a:r>
              <a:rPr lang="en-US" sz="2000" dirty="0" err="1"/>
              <a:t>Oyun</a:t>
            </a:r>
            <a:r>
              <a:rPr lang="en-US" sz="2000" dirty="0"/>
              <a:t> </a:t>
            </a:r>
            <a:r>
              <a:rPr lang="en-US" sz="2000" dirty="0" err="1"/>
              <a:t>dünyasında</a:t>
            </a:r>
            <a:r>
              <a:rPr lang="en-US" sz="2000" dirty="0"/>
              <a:t> </a:t>
            </a:r>
            <a:r>
              <a:rPr lang="en-US" sz="2000" dirty="0" err="1"/>
              <a:t>bir</a:t>
            </a:r>
            <a:r>
              <a:rPr lang="en-US" sz="2000" dirty="0"/>
              <a:t> </a:t>
            </a:r>
            <a:r>
              <a:rPr lang="en-US" sz="2000" dirty="0" err="1"/>
              <a:t>oyun</a:t>
            </a:r>
            <a:r>
              <a:rPr lang="en-US" sz="2000" dirty="0"/>
              <a:t> </a:t>
            </a:r>
            <a:r>
              <a:rPr lang="en-US" sz="2000" dirty="0" err="1"/>
              <a:t>objesine</a:t>
            </a:r>
            <a:r>
              <a:rPr lang="en-US" sz="2000" dirty="0"/>
              <a:t> </a:t>
            </a:r>
            <a:r>
              <a:rPr lang="en-US" sz="2000" dirty="0" err="1"/>
              <a:t>fizik</a:t>
            </a:r>
            <a:r>
              <a:rPr lang="en-US" sz="2000" dirty="0"/>
              <a:t> </a:t>
            </a:r>
            <a:r>
              <a:rPr lang="en-US" sz="2000" dirty="0" err="1"/>
              <a:t>kurallarını</a:t>
            </a:r>
            <a:r>
              <a:rPr lang="en-US" sz="2000" dirty="0"/>
              <a:t> </a:t>
            </a:r>
            <a:r>
              <a:rPr lang="en-US" sz="2000" dirty="0" err="1"/>
              <a:t>işletebilmemiz</a:t>
            </a:r>
            <a:r>
              <a:rPr lang="en-US" sz="2000" dirty="0"/>
              <a:t> </a:t>
            </a:r>
            <a:r>
              <a:rPr lang="en-US" sz="2000" dirty="0" err="1"/>
              <a:t>için</a:t>
            </a:r>
            <a:r>
              <a:rPr lang="en-US" sz="2000" dirty="0"/>
              <a:t> </a:t>
            </a:r>
            <a:r>
              <a:rPr lang="en-US" sz="2000" dirty="0" err="1"/>
              <a:t>ihtiyacımız</a:t>
            </a:r>
            <a:r>
              <a:rPr lang="en-US" sz="2000" dirty="0"/>
              <a:t> </a:t>
            </a:r>
            <a:r>
              <a:rPr lang="en-US" sz="2000" dirty="0" err="1"/>
              <a:t>olan</a:t>
            </a:r>
            <a:r>
              <a:rPr lang="en-US" sz="2000" dirty="0"/>
              <a:t> Component </a:t>
            </a:r>
            <a:r>
              <a:rPr lang="en-US" sz="2000" dirty="0" err="1"/>
              <a:t>Rigidbody’dir</a:t>
            </a:r>
            <a:r>
              <a:rPr lang="en-US" sz="2000" dirty="0"/>
              <a:t>.</a:t>
            </a:r>
          </a:p>
          <a:p>
            <a:r>
              <a:rPr lang="tr-TR" sz="2000" dirty="0"/>
              <a:t>2D projemizde </a:t>
            </a:r>
            <a:r>
              <a:rPr lang="en-US" sz="2000" dirty="0" err="1"/>
              <a:t>Oyun</a:t>
            </a:r>
            <a:r>
              <a:rPr lang="en-US" sz="2000" dirty="0"/>
              <a:t> </a:t>
            </a:r>
            <a:r>
              <a:rPr lang="en-US" sz="2000" dirty="0" err="1"/>
              <a:t>objemize</a:t>
            </a:r>
            <a:r>
              <a:rPr lang="en-US" sz="2000" dirty="0"/>
              <a:t> (</a:t>
            </a:r>
            <a:r>
              <a:rPr lang="en-US" sz="2000" dirty="0" err="1"/>
              <a:t>GameObject</a:t>
            </a:r>
            <a:r>
              <a:rPr lang="en-US" sz="2000" dirty="0"/>
              <a:t>) </a:t>
            </a:r>
            <a:r>
              <a:rPr lang="en-US" sz="2000" dirty="0" err="1"/>
              <a:t>fizik</a:t>
            </a:r>
            <a:r>
              <a:rPr lang="en-US" sz="2000" dirty="0"/>
              <a:t> </a:t>
            </a:r>
            <a:r>
              <a:rPr lang="en-US" sz="2000" dirty="0" err="1"/>
              <a:t>eklemek</a:t>
            </a:r>
            <a:r>
              <a:rPr lang="en-US" sz="2000" dirty="0"/>
              <a:t> </a:t>
            </a:r>
            <a:r>
              <a:rPr lang="en-US" sz="2000" dirty="0" err="1"/>
              <a:t>için</a:t>
            </a:r>
            <a:r>
              <a:rPr lang="tr-TR" sz="2000" dirty="0"/>
              <a:t>;</a:t>
            </a:r>
          </a:p>
          <a:p>
            <a:r>
              <a:rPr lang="en-US" sz="2000" dirty="0"/>
              <a:t>Add Component </a:t>
            </a:r>
            <a:r>
              <a:rPr lang="en-US" sz="2000" dirty="0">
                <a:sym typeface="Wingdings" panose="05000000000000000000" pitchFamily="2" charset="2"/>
              </a:rPr>
              <a:t></a:t>
            </a:r>
            <a:r>
              <a:rPr lang="tr-TR" sz="2000" dirty="0" err="1"/>
              <a:t>Physics</a:t>
            </a:r>
            <a:r>
              <a:rPr lang="tr-TR" sz="2000" dirty="0"/>
              <a:t> 2D </a:t>
            </a:r>
            <a:r>
              <a:rPr lang="tr-TR" sz="2000" dirty="0">
                <a:sym typeface="Wingdings" panose="05000000000000000000" pitchFamily="2" charset="2"/>
              </a:rPr>
              <a:t></a:t>
            </a:r>
            <a:r>
              <a:rPr lang="en-US" sz="2000" dirty="0">
                <a:sym typeface="Wingdings" panose="05000000000000000000" pitchFamily="2" charset="2"/>
              </a:rPr>
              <a:t> </a:t>
            </a:r>
            <a:r>
              <a:rPr lang="en-US" sz="2000" dirty="0" err="1">
                <a:sym typeface="Wingdings" panose="05000000000000000000" pitchFamily="2" charset="2"/>
              </a:rPr>
              <a:t>Rigidbody</a:t>
            </a:r>
            <a:r>
              <a:rPr lang="en-US" sz="2000" dirty="0"/>
              <a:t> </a:t>
            </a:r>
            <a:r>
              <a:rPr lang="tr-TR" sz="2000" dirty="0"/>
              <a:t>2D seçeneği seçilir.</a:t>
            </a:r>
            <a:endParaRPr lang="en-US"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ekran görüntüsü, ekran, siyah, vitrin içeren bir resim&#10;&#10;Açıklama otomatik olarak oluşturuldu">
            <a:extLst>
              <a:ext uri="{FF2B5EF4-FFF2-40B4-BE49-F238E27FC236}">
                <a16:creationId xmlns:a16="http://schemas.microsoft.com/office/drawing/2014/main" id="{8291C491-951C-4BB6-8136-278D02D51B1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1405" r="2" b="18494"/>
          <a:stretch/>
        </p:blipFill>
        <p:spPr>
          <a:xfrm>
            <a:off x="5977788" y="799352"/>
            <a:ext cx="5425410" cy="5259296"/>
          </a:xfrm>
          <a:prstGeom prst="rect">
            <a:avLst/>
          </a:prstGeom>
        </p:spPr>
      </p:pic>
    </p:spTree>
    <p:extLst>
      <p:ext uri="{BB962C8B-B14F-4D97-AF65-F5344CB8AC3E}">
        <p14:creationId xmlns:p14="http://schemas.microsoft.com/office/powerpoint/2010/main" val="285322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3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415D7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Başlık 1">
            <a:extLst>
              <a:ext uri="{FF2B5EF4-FFF2-40B4-BE49-F238E27FC236}">
                <a16:creationId xmlns:a16="http://schemas.microsoft.com/office/drawing/2014/main" id="{936BECC0-68E2-40F6-8BBF-D7A8EFFD0717}"/>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n-US" sz="3800">
                <a:solidFill>
                  <a:srgbClr val="FFFFFF"/>
                </a:solidFill>
              </a:rPr>
              <a:t>Sprite Boyutları</a:t>
            </a:r>
          </a:p>
        </p:txBody>
      </p:sp>
      <p:pic>
        <p:nvPicPr>
          <p:cNvPr id="12" name="İçerik Yer Tutucusu 11" descr="ekran görüntüsü içeren bir resim&#10;&#10;Açıklama otomatik olarak oluşturuldu">
            <a:extLst>
              <a:ext uri="{FF2B5EF4-FFF2-40B4-BE49-F238E27FC236}">
                <a16:creationId xmlns:a16="http://schemas.microsoft.com/office/drawing/2014/main" id="{D16E292D-70CF-4B8F-A6CD-24B22300751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1040" b="1"/>
          <a:stretch/>
        </p:blipFill>
        <p:spPr>
          <a:xfrm>
            <a:off x="4044603" y="448056"/>
            <a:ext cx="7680450" cy="3802932"/>
          </a:xfrm>
          <a:prstGeom prst="rect">
            <a:avLst/>
          </a:prstGeom>
        </p:spPr>
      </p:pic>
      <p:sp>
        <p:nvSpPr>
          <p:cNvPr id="41" name="Rectangle 4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3" name="Rectangle 4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DA2B70B-3562-4725-A9B1-3CE82A94D4AF}"/>
              </a:ext>
            </a:extLst>
          </p:cNvPr>
          <p:cNvSpPr>
            <a:spLocks noGrp="1"/>
          </p:cNvSpPr>
          <p:nvPr>
            <p:ph sz="half" idx="1"/>
          </p:nvPr>
        </p:nvSpPr>
        <p:spPr>
          <a:xfrm>
            <a:off x="4379709" y="4642338"/>
            <a:ext cx="7037591" cy="1564310"/>
          </a:xfrm>
        </p:spPr>
        <p:txBody>
          <a:bodyPr vert="horz" lIns="91440" tIns="45720" rIns="91440" bIns="45720" rtlCol="0" anchor="ctr">
            <a:normAutofit/>
          </a:bodyPr>
          <a:lstStyle/>
          <a:p>
            <a:pPr marL="0"/>
            <a:r>
              <a:rPr lang="en-US" sz="1800"/>
              <a:t>Sprite boyutu 2’nin kuvveti olmalıdır. Render işleminin yapıldığı grafik kartlarının olabildiğince verimli kullanılabilmesi bu değerlerinin 2’nin kuvveti olması ile ilgili bir durumdur.</a:t>
            </a:r>
            <a:endParaRPr lang="en-US" sz="1800" dirty="0"/>
          </a:p>
        </p:txBody>
      </p:sp>
    </p:spTree>
    <p:extLst>
      <p:ext uri="{BB962C8B-B14F-4D97-AF65-F5344CB8AC3E}">
        <p14:creationId xmlns:p14="http://schemas.microsoft.com/office/powerpoint/2010/main" val="2170266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çerik Yer Tutucusu 7" descr="ekran görüntüsü, ekran, iç mekan, televizyon içeren bir resim&#10;&#10;Açıklama otomatik olarak oluşturuldu">
            <a:extLst>
              <a:ext uri="{FF2B5EF4-FFF2-40B4-BE49-F238E27FC236}">
                <a16:creationId xmlns:a16="http://schemas.microsoft.com/office/drawing/2014/main" id="{C267836F-1FA4-488E-8769-34796494AB2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40" r="1" b="1"/>
          <a:stretch/>
        </p:blipFill>
        <p:spPr>
          <a:xfrm>
            <a:off x="838200" y="754148"/>
            <a:ext cx="10515600" cy="4995575"/>
          </a:xfrm>
          <a:prstGeom prst="rect">
            <a:avLst/>
          </a:prstGeom>
        </p:spPr>
      </p:pic>
      <p:cxnSp>
        <p:nvCxnSpPr>
          <p:cNvPr id="30" name="Straight Connector 29">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E848D77F-8CAE-41B9-B518-0E2A59F1CF2C}"/>
              </a:ext>
            </a:extLst>
          </p:cNvPr>
          <p:cNvSpPr/>
          <p:nvPr/>
        </p:nvSpPr>
        <p:spPr>
          <a:xfrm>
            <a:off x="8069179" y="2358190"/>
            <a:ext cx="3236495" cy="2438399"/>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tr-TR"/>
          </a:p>
        </p:txBody>
      </p:sp>
    </p:spTree>
    <p:extLst>
      <p:ext uri="{BB962C8B-B14F-4D97-AF65-F5344CB8AC3E}">
        <p14:creationId xmlns:p14="http://schemas.microsoft.com/office/powerpoint/2010/main" val="3129488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6A919E2-22FE-4BAD-A54D-3B4022E1A24F}"/>
              </a:ext>
            </a:extLst>
          </p:cNvPr>
          <p:cNvSpPr>
            <a:spLocks noGrp="1"/>
          </p:cNvSpPr>
          <p:nvPr>
            <p:ph type="title"/>
          </p:nvPr>
        </p:nvSpPr>
        <p:spPr>
          <a:xfrm>
            <a:off x="742950" y="742951"/>
            <a:ext cx="3476625" cy="4962524"/>
          </a:xfrm>
        </p:spPr>
        <p:txBody>
          <a:bodyPr vert="horz" lIns="91440" tIns="45720" rIns="91440" bIns="45720" rtlCol="0" anchor="ctr">
            <a:noAutofit/>
          </a:bodyPr>
          <a:lstStyle/>
          <a:p>
            <a:pPr algn="ctr"/>
            <a:r>
              <a:rPr lang="tr-TR" sz="3200" kern="1200" dirty="0">
                <a:solidFill>
                  <a:srgbClr val="FFFFFF"/>
                </a:solidFill>
                <a:latin typeface="+mj-lt"/>
                <a:ea typeface="+mj-ea"/>
                <a:cs typeface="+mj-cs"/>
              </a:rPr>
              <a:t>Projemizi çalıştırdığımızda </a:t>
            </a:r>
            <a:r>
              <a:rPr lang="tr-TR" sz="3200" kern="1200" dirty="0" err="1">
                <a:solidFill>
                  <a:srgbClr val="FFFFFF"/>
                </a:solidFill>
                <a:latin typeface="+mj-lt"/>
                <a:ea typeface="+mj-ea"/>
                <a:cs typeface="+mj-cs"/>
              </a:rPr>
              <a:t>Sprite</a:t>
            </a:r>
            <a:r>
              <a:rPr lang="tr-TR" sz="3200" dirty="0">
                <a:solidFill>
                  <a:srgbClr val="FFFFFF"/>
                </a:solidFill>
              </a:rPr>
              <a:t> objemiz </a:t>
            </a:r>
            <a:br>
              <a:rPr lang="tr-TR" sz="3200" dirty="0">
                <a:solidFill>
                  <a:srgbClr val="FFFFFF"/>
                </a:solidFill>
              </a:rPr>
            </a:br>
            <a:r>
              <a:rPr lang="tr-TR" sz="3200" dirty="0">
                <a:solidFill>
                  <a:srgbClr val="FFFFFF"/>
                </a:solidFill>
              </a:rPr>
              <a:t>Y Ekseninde negatif yönde hareket etti. </a:t>
            </a:r>
            <a:br>
              <a:rPr lang="tr-TR" sz="3200" dirty="0">
                <a:solidFill>
                  <a:srgbClr val="FFFFFF"/>
                </a:solidFill>
              </a:rPr>
            </a:br>
            <a:r>
              <a:rPr lang="tr-TR" sz="3200" dirty="0">
                <a:solidFill>
                  <a:srgbClr val="FFFFFF"/>
                </a:solidFill>
              </a:rPr>
              <a:t>Yerçekimi (</a:t>
            </a:r>
            <a:r>
              <a:rPr lang="tr-TR" sz="3200" dirty="0" err="1">
                <a:solidFill>
                  <a:srgbClr val="FFFFFF"/>
                </a:solidFill>
              </a:rPr>
              <a:t>Gravity</a:t>
            </a:r>
            <a:r>
              <a:rPr lang="tr-TR" sz="3200" dirty="0">
                <a:solidFill>
                  <a:srgbClr val="FFFFFF"/>
                </a:solidFill>
              </a:rPr>
              <a:t>) kuvvetiyle aşağıya doğru düşmeye başladı. </a:t>
            </a:r>
            <a:endParaRPr lang="en-US" sz="3200" kern="1200" dirty="0">
              <a:solidFill>
                <a:srgbClr val="FFFFFF"/>
              </a:solidFill>
              <a:latin typeface="+mj-lt"/>
              <a:ea typeface="+mj-ea"/>
              <a:cs typeface="+mj-cs"/>
            </a:endParaRPr>
          </a:p>
        </p:txBody>
      </p:sp>
      <p:pic>
        <p:nvPicPr>
          <p:cNvPr id="4" name="Untitled">
            <a:hlinkClick r:id="" action="ppaction://media"/>
            <a:extLst>
              <a:ext uri="{FF2B5EF4-FFF2-40B4-BE49-F238E27FC236}">
                <a16:creationId xmlns:a16="http://schemas.microsoft.com/office/drawing/2014/main" id="{4AF72340-1FE9-43FD-9419-158166215383}"/>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t="8836"/>
          <a:stretch/>
        </p:blipFill>
        <p:spPr>
          <a:xfrm>
            <a:off x="5153822" y="1409700"/>
            <a:ext cx="6553545" cy="4480850"/>
          </a:xfrm>
          <a:prstGeom prst="rect">
            <a:avLst/>
          </a:prstGeom>
        </p:spPr>
      </p:pic>
    </p:spTree>
    <p:extLst>
      <p:ext uri="{BB962C8B-B14F-4D97-AF65-F5344CB8AC3E}">
        <p14:creationId xmlns:p14="http://schemas.microsoft.com/office/powerpoint/2010/main" val="28965533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4" name="Başlık 3">
            <a:extLst>
              <a:ext uri="{FF2B5EF4-FFF2-40B4-BE49-F238E27FC236}">
                <a16:creationId xmlns:a16="http://schemas.microsoft.com/office/drawing/2014/main" id="{C69569D6-23BA-437E-935E-FDBD6F67574A}"/>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Projedeki Yerçekimini Kaldırmak</a:t>
            </a:r>
          </a:p>
        </p:txBody>
      </p:sp>
    </p:spTree>
    <p:extLst>
      <p:ext uri="{BB962C8B-B14F-4D97-AF65-F5344CB8AC3E}">
        <p14:creationId xmlns:p14="http://schemas.microsoft.com/office/powerpoint/2010/main" val="413126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bilgisayar, masa, iç mekan, ekran içeren bir resim&#10;&#10;Açıklama otomatik olarak oluşturuldu">
            <a:extLst>
              <a:ext uri="{FF2B5EF4-FFF2-40B4-BE49-F238E27FC236}">
                <a16:creationId xmlns:a16="http://schemas.microsoft.com/office/drawing/2014/main" id="{77C2F9B4-5AD7-4327-B769-3B2D6A0E087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25"/>
          <a:stretch/>
        </p:blipFill>
        <p:spPr>
          <a:xfrm>
            <a:off x="20" y="10"/>
            <a:ext cx="12191980" cy="6857990"/>
          </a:xfrm>
          <a:prstGeom prst="rect">
            <a:avLst/>
          </a:prstGeom>
        </p:spPr>
      </p:pic>
    </p:spTree>
    <p:extLst>
      <p:ext uri="{BB962C8B-B14F-4D97-AF65-F5344CB8AC3E}">
        <p14:creationId xmlns:p14="http://schemas.microsoft.com/office/powerpoint/2010/main" val="473938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görüntüsü içeren bir resim&#10;&#10;Açıklama otomatik olarak oluşturuldu">
            <a:extLst>
              <a:ext uri="{FF2B5EF4-FFF2-40B4-BE49-F238E27FC236}">
                <a16:creationId xmlns:a16="http://schemas.microsoft.com/office/drawing/2014/main" id="{9D1F436C-A576-4F07-99D1-823170EBDCA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131" b="24544"/>
          <a:stretch/>
        </p:blipFill>
        <p:spPr>
          <a:xfrm>
            <a:off x="838200" y="754148"/>
            <a:ext cx="10515600" cy="4995575"/>
          </a:xfrm>
          <a:prstGeom prst="rect">
            <a:avLst/>
          </a:prstGeom>
        </p:spPr>
      </p:pic>
      <p:cxnSp>
        <p:nvCxnSpPr>
          <p:cNvPr id="16" name="Straight Connector 1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Dikdörtgen 7">
            <a:extLst>
              <a:ext uri="{FF2B5EF4-FFF2-40B4-BE49-F238E27FC236}">
                <a16:creationId xmlns:a16="http://schemas.microsoft.com/office/drawing/2014/main" id="{1AE6A2AF-890C-42B9-8EE2-0C1116718D0B}"/>
              </a:ext>
            </a:extLst>
          </p:cNvPr>
          <p:cNvSpPr/>
          <p:nvPr/>
        </p:nvSpPr>
        <p:spPr>
          <a:xfrm>
            <a:off x="8987246" y="754147"/>
            <a:ext cx="956854" cy="354130"/>
          </a:xfrm>
          <a:custGeom>
            <a:avLst/>
            <a:gdLst>
              <a:gd name="connsiteX0" fmla="*/ 0 w 956854"/>
              <a:gd name="connsiteY0" fmla="*/ 0 h 354130"/>
              <a:gd name="connsiteX1" fmla="*/ 468858 w 956854"/>
              <a:gd name="connsiteY1" fmla="*/ 0 h 354130"/>
              <a:gd name="connsiteX2" fmla="*/ 956854 w 956854"/>
              <a:gd name="connsiteY2" fmla="*/ 0 h 354130"/>
              <a:gd name="connsiteX3" fmla="*/ 956854 w 956854"/>
              <a:gd name="connsiteY3" fmla="*/ 354130 h 354130"/>
              <a:gd name="connsiteX4" fmla="*/ 487996 w 956854"/>
              <a:gd name="connsiteY4" fmla="*/ 354130 h 354130"/>
              <a:gd name="connsiteX5" fmla="*/ 0 w 956854"/>
              <a:gd name="connsiteY5" fmla="*/ 354130 h 354130"/>
              <a:gd name="connsiteX6" fmla="*/ 0 w 956854"/>
              <a:gd name="connsiteY6" fmla="*/ 0 h 3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854" h="354130" extrusionOk="0">
                <a:moveTo>
                  <a:pt x="0" y="0"/>
                </a:moveTo>
                <a:cubicBezTo>
                  <a:pt x="145540" y="-4860"/>
                  <a:pt x="360072" y="-8377"/>
                  <a:pt x="468858" y="0"/>
                </a:cubicBezTo>
                <a:cubicBezTo>
                  <a:pt x="577644" y="8377"/>
                  <a:pt x="798778" y="-15790"/>
                  <a:pt x="956854" y="0"/>
                </a:cubicBezTo>
                <a:cubicBezTo>
                  <a:pt x="972876" y="176229"/>
                  <a:pt x="948704" y="267983"/>
                  <a:pt x="956854" y="354130"/>
                </a:cubicBezTo>
                <a:cubicBezTo>
                  <a:pt x="824672" y="356073"/>
                  <a:pt x="670885" y="375034"/>
                  <a:pt x="487996" y="354130"/>
                </a:cubicBezTo>
                <a:cubicBezTo>
                  <a:pt x="305107" y="333226"/>
                  <a:pt x="238211" y="364365"/>
                  <a:pt x="0" y="354130"/>
                </a:cubicBezTo>
                <a:cubicBezTo>
                  <a:pt x="-10927" y="214058"/>
                  <a:pt x="-6408" y="164153"/>
                  <a:pt x="0" y="0"/>
                </a:cubicBezTo>
                <a:close/>
              </a:path>
            </a:pathLst>
          </a:custGeom>
          <a:noFill/>
          <a:ln w="57150">
            <a:solidFill>
              <a:srgbClr val="92D050"/>
            </a:solidFill>
            <a:extLst>
              <a:ext uri="{C807C97D-BFC1-408E-A445-0C87EB9F89A2}">
                <ask:lineSketchStyleProps xmlns:ask="http://schemas.microsoft.com/office/drawing/2018/sketchyshapes" sd="126617309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F4EA5821-CA7D-4468-905F-63FF34DE9CCC}"/>
              </a:ext>
            </a:extLst>
          </p:cNvPr>
          <p:cNvSpPr txBox="1"/>
          <p:nvPr/>
        </p:nvSpPr>
        <p:spPr>
          <a:xfrm>
            <a:off x="10121464" y="721423"/>
            <a:ext cx="838200" cy="369332"/>
          </a:xfrm>
          <a:custGeom>
            <a:avLst/>
            <a:gdLst>
              <a:gd name="connsiteX0" fmla="*/ 0 w 838200"/>
              <a:gd name="connsiteY0" fmla="*/ 0 h 369332"/>
              <a:gd name="connsiteX1" fmla="*/ 410718 w 838200"/>
              <a:gd name="connsiteY1" fmla="*/ 0 h 369332"/>
              <a:gd name="connsiteX2" fmla="*/ 838200 w 838200"/>
              <a:gd name="connsiteY2" fmla="*/ 0 h 369332"/>
              <a:gd name="connsiteX3" fmla="*/ 838200 w 838200"/>
              <a:gd name="connsiteY3" fmla="*/ 369332 h 369332"/>
              <a:gd name="connsiteX4" fmla="*/ 435864 w 838200"/>
              <a:gd name="connsiteY4" fmla="*/ 369332 h 369332"/>
              <a:gd name="connsiteX5" fmla="*/ 0 w 838200"/>
              <a:gd name="connsiteY5" fmla="*/ 369332 h 369332"/>
              <a:gd name="connsiteX6" fmla="*/ 0 w 838200"/>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00" h="369332" fill="none" extrusionOk="0">
                <a:moveTo>
                  <a:pt x="0" y="0"/>
                </a:moveTo>
                <a:cubicBezTo>
                  <a:pt x="112788" y="-11798"/>
                  <a:pt x="275539" y="32883"/>
                  <a:pt x="410718" y="0"/>
                </a:cubicBezTo>
                <a:cubicBezTo>
                  <a:pt x="545897" y="-32883"/>
                  <a:pt x="705012" y="48330"/>
                  <a:pt x="838200" y="0"/>
                </a:cubicBezTo>
                <a:cubicBezTo>
                  <a:pt x="839322" y="139308"/>
                  <a:pt x="813518" y="292790"/>
                  <a:pt x="838200" y="369332"/>
                </a:cubicBezTo>
                <a:cubicBezTo>
                  <a:pt x="654350" y="399317"/>
                  <a:pt x="623680" y="348360"/>
                  <a:pt x="435864" y="369332"/>
                </a:cubicBezTo>
                <a:cubicBezTo>
                  <a:pt x="248048" y="390304"/>
                  <a:pt x="114914" y="329541"/>
                  <a:pt x="0" y="369332"/>
                </a:cubicBezTo>
                <a:cubicBezTo>
                  <a:pt x="-38114" y="193795"/>
                  <a:pt x="17981" y="115273"/>
                  <a:pt x="0" y="0"/>
                </a:cubicBezTo>
                <a:close/>
              </a:path>
              <a:path w="838200" h="369332" stroke="0" extrusionOk="0">
                <a:moveTo>
                  <a:pt x="0" y="0"/>
                </a:moveTo>
                <a:cubicBezTo>
                  <a:pt x="153225" y="-34273"/>
                  <a:pt x="273434" y="47629"/>
                  <a:pt x="427482" y="0"/>
                </a:cubicBezTo>
                <a:cubicBezTo>
                  <a:pt x="581530" y="-47629"/>
                  <a:pt x="733783" y="3046"/>
                  <a:pt x="838200" y="0"/>
                </a:cubicBezTo>
                <a:cubicBezTo>
                  <a:pt x="855376" y="135191"/>
                  <a:pt x="827443" y="192732"/>
                  <a:pt x="838200" y="369332"/>
                </a:cubicBezTo>
                <a:cubicBezTo>
                  <a:pt x="670264" y="384937"/>
                  <a:pt x="577696" y="328650"/>
                  <a:pt x="444246" y="369332"/>
                </a:cubicBezTo>
                <a:cubicBezTo>
                  <a:pt x="310796" y="410014"/>
                  <a:pt x="169861" y="328756"/>
                  <a:pt x="0" y="369332"/>
                </a:cubicBezTo>
                <a:cubicBezTo>
                  <a:pt x="-29836" y="256213"/>
                  <a:pt x="9361" y="130827"/>
                  <a:pt x="0" y="0"/>
                </a:cubicBezTo>
                <a:close/>
              </a:path>
            </a:pathLst>
          </a:custGeom>
          <a:ln>
            <a:extLst>
              <a:ext uri="{C807C97D-BFC1-408E-A445-0C87EB9F89A2}">
                <ask:lineSketchStyleProps xmlns:ask="http://schemas.microsoft.com/office/drawing/2018/sketchyshapes" sd="3849601065">
                  <a:prstGeom prst="rect">
                    <a:avLst/>
                  </a:prstGeom>
                  <ask:type>
                    <ask:lineSketchScribble/>
                  </ask:type>
                </ask:lineSketchStyleProps>
              </a:ext>
            </a:extLst>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tr-TR" dirty="0"/>
              <a:t>-9.81</a:t>
            </a:r>
          </a:p>
        </p:txBody>
      </p:sp>
      <p:sp>
        <p:nvSpPr>
          <p:cNvPr id="11" name="Ok: Sağa Bükülü 10">
            <a:extLst>
              <a:ext uri="{FF2B5EF4-FFF2-40B4-BE49-F238E27FC236}">
                <a16:creationId xmlns:a16="http://schemas.microsoft.com/office/drawing/2014/main" id="{5D75B4B7-A825-4815-8798-593A8E1B6643}"/>
              </a:ext>
            </a:extLst>
          </p:cNvPr>
          <p:cNvSpPr/>
          <p:nvPr/>
        </p:nvSpPr>
        <p:spPr>
          <a:xfrm rot="5210514">
            <a:off x="9858789" y="-37858"/>
            <a:ext cx="525348" cy="942109"/>
          </a:xfrm>
          <a:prstGeom prst="curvedRightArrow">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dirty="0">
              <a:solidFill>
                <a:schemeClr val="tx1"/>
              </a:solidFill>
            </a:endParaRPr>
          </a:p>
        </p:txBody>
      </p:sp>
    </p:spTree>
    <p:extLst>
      <p:ext uri="{BB962C8B-B14F-4D97-AF65-F5344CB8AC3E}">
        <p14:creationId xmlns:p14="http://schemas.microsoft.com/office/powerpoint/2010/main" val="2526583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A4BCA5C-A0E8-4D89-8FA8-2F7F6F635889}"/>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err="1"/>
              <a:t>Oyun</a:t>
            </a:r>
            <a:r>
              <a:rPr lang="en-US" sz="3700" dirty="0"/>
              <a:t> </a:t>
            </a:r>
            <a:r>
              <a:rPr lang="en-US" sz="3700" dirty="0" err="1"/>
              <a:t>Objelerinin</a:t>
            </a:r>
            <a:r>
              <a:rPr lang="en-US" sz="3700" dirty="0"/>
              <a:t> </a:t>
            </a:r>
            <a:r>
              <a:rPr lang="en-US" sz="3700" dirty="0" err="1"/>
              <a:t>Vektörel</a:t>
            </a:r>
            <a:r>
              <a:rPr lang="en-US" sz="3700" dirty="0"/>
              <a:t> </a:t>
            </a:r>
            <a:r>
              <a:rPr lang="en-US" sz="3700" dirty="0" err="1"/>
              <a:t>Hareketi</a:t>
            </a:r>
            <a:endParaRPr lang="en-US" sz="3700" dirty="0"/>
          </a:p>
        </p:txBody>
      </p:sp>
      <p:sp>
        <p:nvSpPr>
          <p:cNvPr id="6" name="İçerik Yer Tutucusu 5">
            <a:extLst>
              <a:ext uri="{FF2B5EF4-FFF2-40B4-BE49-F238E27FC236}">
                <a16:creationId xmlns:a16="http://schemas.microsoft.com/office/drawing/2014/main" id="{43687893-C57F-42DF-B7A8-44539961000E}"/>
              </a:ext>
            </a:extLst>
          </p:cNvPr>
          <p:cNvSpPr>
            <a:spLocks noGrp="1"/>
          </p:cNvSpPr>
          <p:nvPr>
            <p:ph sz="half" idx="2"/>
          </p:nvPr>
        </p:nvSpPr>
        <p:spPr>
          <a:xfrm>
            <a:off x="9267908" y="5086350"/>
            <a:ext cx="2446465" cy="1178298"/>
          </a:xfrm>
        </p:spPr>
        <p:txBody>
          <a:bodyPr vert="horz" lIns="91440" tIns="45720" rIns="91440" bIns="45720" rtlCol="0">
            <a:normAutofit/>
          </a:bodyPr>
          <a:lstStyle/>
          <a:p>
            <a:pPr marL="0" indent="0">
              <a:buNone/>
            </a:pPr>
            <a:r>
              <a:rPr lang="en-US" sz="1600" dirty="0" err="1"/>
              <a:t>GemiKontrol</a:t>
            </a:r>
            <a:r>
              <a:rPr lang="en-US" sz="1600" dirty="0"/>
              <a:t> </a:t>
            </a:r>
            <a:r>
              <a:rPr lang="en-US" sz="1600" dirty="0" err="1"/>
              <a:t>isminde</a:t>
            </a:r>
            <a:r>
              <a:rPr lang="en-US" sz="1600" dirty="0"/>
              <a:t> </a:t>
            </a:r>
            <a:r>
              <a:rPr lang="en-US" sz="1600" dirty="0" err="1"/>
              <a:t>yeni</a:t>
            </a:r>
            <a:r>
              <a:rPr lang="en-US" sz="1600" dirty="0"/>
              <a:t> </a:t>
            </a:r>
            <a:r>
              <a:rPr lang="en-US" sz="1600" dirty="0" err="1"/>
              <a:t>bir</a:t>
            </a:r>
            <a:r>
              <a:rPr lang="en-US" sz="1600" dirty="0"/>
              <a:t> Script </a:t>
            </a:r>
            <a:r>
              <a:rPr lang="en-US" sz="1600" dirty="0" err="1"/>
              <a:t>oluşturalım</a:t>
            </a:r>
            <a:r>
              <a:rPr lang="en-US" sz="1600" dirty="0"/>
              <a:t>.</a:t>
            </a: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görüntüsü içeren bir resim&#10;&#10;Açıklama otomatik olarak oluşturuldu">
            <a:extLst>
              <a:ext uri="{FF2B5EF4-FFF2-40B4-BE49-F238E27FC236}">
                <a16:creationId xmlns:a16="http://schemas.microsoft.com/office/drawing/2014/main" id="{BE826901-20B3-474D-80B6-0640FA813492}"/>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7053" r="1" b="6509"/>
          <a:stretch/>
        </p:blipFill>
        <p:spPr>
          <a:xfrm>
            <a:off x="545238" y="858525"/>
            <a:ext cx="7608304" cy="5211906"/>
          </a:xfrm>
          <a:prstGeom prst="rect">
            <a:avLst/>
          </a:prstGeom>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6581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C138A0-F8A6-4698-8710-6453CC230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39CE959-93E2-43D3-BF8B-4E0E0F2ABB94}"/>
              </a:ext>
            </a:extLst>
          </p:cNvPr>
          <p:cNvSpPr>
            <a:spLocks noGrp="1"/>
          </p:cNvSpPr>
          <p:nvPr>
            <p:ph type="title"/>
          </p:nvPr>
        </p:nvSpPr>
        <p:spPr>
          <a:xfrm>
            <a:off x="1102380" y="2798570"/>
            <a:ext cx="5492730" cy="3305041"/>
          </a:xfrm>
        </p:spPr>
        <p:txBody>
          <a:bodyPr vert="horz" lIns="91440" tIns="45720" rIns="91440" bIns="45720" rtlCol="0" anchor="t">
            <a:normAutofit fontScale="90000"/>
          </a:bodyPr>
          <a:lstStyle/>
          <a:p>
            <a:r>
              <a:rPr lang="en-US" sz="6600" dirty="0"/>
              <a:t>Unity </a:t>
            </a:r>
            <a:r>
              <a:rPr lang="en-US" sz="6600" dirty="0" err="1"/>
              <a:t>İçerisinde</a:t>
            </a:r>
            <a:r>
              <a:rPr lang="tr-TR" sz="6600" dirty="0"/>
              <a:t>n </a:t>
            </a:r>
            <a:r>
              <a:rPr lang="en-US" sz="6600" dirty="0"/>
              <a:t>D</a:t>
            </a:r>
            <a:r>
              <a:rPr lang="tr-TR" sz="6600" dirty="0" err="1"/>
              <a:t>okümanı</a:t>
            </a:r>
            <a:r>
              <a:rPr lang="en-US" sz="6600" dirty="0"/>
              <a:t> </a:t>
            </a:r>
            <a:br>
              <a:rPr lang="tr-TR" sz="6600" dirty="0"/>
            </a:br>
            <a:r>
              <a:rPr lang="tr-TR" sz="6600" dirty="0"/>
              <a:t>Offline </a:t>
            </a:r>
            <a:r>
              <a:rPr lang="en-US" sz="6600" dirty="0" err="1"/>
              <a:t>Açmak</a:t>
            </a:r>
            <a:endParaRPr lang="en-US" sz="6600" dirty="0"/>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0" y="2902857"/>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8070" y="679732"/>
            <a:ext cx="427710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ekran görüntüsü içeren bir resim&#10;&#10;Açıklama otomatik olarak oluşturuldu">
            <a:extLst>
              <a:ext uri="{FF2B5EF4-FFF2-40B4-BE49-F238E27FC236}">
                <a16:creationId xmlns:a16="http://schemas.microsoft.com/office/drawing/2014/main" id="{84C2326B-BBBB-4270-83A4-681D80554A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396" b="7253"/>
          <a:stretch/>
        </p:blipFill>
        <p:spPr>
          <a:xfrm>
            <a:off x="7658100" y="928201"/>
            <a:ext cx="3800393" cy="4926942"/>
          </a:xfrm>
          <a:prstGeom prst="rect">
            <a:avLst/>
          </a:prstGeom>
        </p:spPr>
      </p:pic>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9320" y="6355073"/>
            <a:ext cx="427585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kdörtgen: Köşeleri Yuvarlatılmış 7">
            <a:extLst>
              <a:ext uri="{FF2B5EF4-FFF2-40B4-BE49-F238E27FC236}">
                <a16:creationId xmlns:a16="http://schemas.microsoft.com/office/drawing/2014/main" id="{E65524CC-5238-4B35-BAFD-5F89C5DC41B3}"/>
              </a:ext>
            </a:extLst>
          </p:cNvPr>
          <p:cNvSpPr/>
          <p:nvPr/>
        </p:nvSpPr>
        <p:spPr>
          <a:xfrm>
            <a:off x="7658100" y="898071"/>
            <a:ext cx="3800393" cy="651330"/>
          </a:xfrm>
          <a:prstGeom prst="roundRect">
            <a:avLst/>
          </a:prstGeom>
          <a:solidFill>
            <a:schemeClr val="accent4">
              <a:alpha val="50000"/>
            </a:schemeClr>
          </a:solidFill>
          <a:ln w="19050">
            <a:solidFill>
              <a:srgbClr val="92D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54612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CFD2E20-1DF4-4859-83AC-A9DAF35DF6D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err="1"/>
              <a:t>Oyun</a:t>
            </a:r>
            <a:r>
              <a:rPr lang="en-US" sz="3700" dirty="0"/>
              <a:t> </a:t>
            </a:r>
            <a:r>
              <a:rPr lang="en-US" sz="3700" dirty="0" err="1"/>
              <a:t>Objelerinin</a:t>
            </a:r>
            <a:r>
              <a:rPr lang="en-US" sz="3700" dirty="0"/>
              <a:t> </a:t>
            </a:r>
            <a:r>
              <a:rPr lang="en-US" sz="3700" dirty="0" err="1"/>
              <a:t>Vektörel</a:t>
            </a:r>
            <a:r>
              <a:rPr lang="en-US" sz="3700" dirty="0"/>
              <a:t> </a:t>
            </a:r>
            <a:r>
              <a:rPr lang="en-US" sz="3700" dirty="0" err="1"/>
              <a:t>Hareketi</a:t>
            </a:r>
            <a:endParaRPr lang="en-US" sz="3700" dirty="0"/>
          </a:p>
        </p:txBody>
      </p:sp>
      <p:sp>
        <p:nvSpPr>
          <p:cNvPr id="19"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ekran görüntüsü içeren bir resim&#10;&#10;Açıklama otomatik olarak oluşturuldu">
            <a:extLst>
              <a:ext uri="{FF2B5EF4-FFF2-40B4-BE49-F238E27FC236}">
                <a16:creationId xmlns:a16="http://schemas.microsoft.com/office/drawing/2014/main" id="{9579E427-8B78-4CB3-A06E-507A38A23BC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4972" t="687" r="-663" b="-687"/>
          <a:stretch/>
        </p:blipFill>
        <p:spPr>
          <a:xfrm>
            <a:off x="545238" y="858525"/>
            <a:ext cx="7608304" cy="5211906"/>
          </a:xfrm>
          <a:prstGeom prst="rect">
            <a:avLst/>
          </a:prstGeom>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589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1802D66-CDDA-4F91-A5CA-D83D50FF7915}"/>
              </a:ext>
            </a:extLst>
          </p:cNvPr>
          <p:cNvSpPr>
            <a:spLocks noGrp="1"/>
          </p:cNvSpPr>
          <p:nvPr>
            <p:ph type="title"/>
          </p:nvPr>
        </p:nvSpPr>
        <p:spPr>
          <a:xfrm>
            <a:off x="1045028" y="1336329"/>
            <a:ext cx="3892732" cy="4382588"/>
          </a:xfrm>
        </p:spPr>
        <p:txBody>
          <a:bodyPr anchor="ctr">
            <a:normAutofit/>
          </a:bodyPr>
          <a:lstStyle/>
          <a:p>
            <a:r>
              <a:rPr lang="en-US" sz="5400" dirty="0" err="1"/>
              <a:t>Oyun</a:t>
            </a:r>
            <a:r>
              <a:rPr lang="en-US" sz="5400" dirty="0"/>
              <a:t> </a:t>
            </a:r>
            <a:r>
              <a:rPr lang="en-US" sz="5400" dirty="0" err="1"/>
              <a:t>Objelerinin</a:t>
            </a:r>
            <a:r>
              <a:rPr lang="en-US" sz="5400" dirty="0"/>
              <a:t> </a:t>
            </a:r>
            <a:r>
              <a:rPr lang="en-US" sz="5400" dirty="0" err="1"/>
              <a:t>Vektörel</a:t>
            </a:r>
            <a:r>
              <a:rPr lang="en-US" sz="5400" dirty="0"/>
              <a:t> </a:t>
            </a:r>
            <a:r>
              <a:rPr lang="en-US" sz="5400" dirty="0" err="1"/>
              <a:t>Hareketi</a:t>
            </a:r>
            <a:endParaRPr lang="tr-TR" sz="5400" dirty="0"/>
          </a:p>
        </p:txBody>
      </p:sp>
      <p:grpSp>
        <p:nvGrpSpPr>
          <p:cNvPr id="19"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0"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FD2B912B-6635-4E32-8F2B-F1DA931BFB29}"/>
              </a:ext>
            </a:extLst>
          </p:cNvPr>
          <p:cNvSpPr>
            <a:spLocks noGrp="1"/>
          </p:cNvSpPr>
          <p:nvPr>
            <p:ph idx="1"/>
          </p:nvPr>
        </p:nvSpPr>
        <p:spPr>
          <a:xfrm>
            <a:off x="6096001" y="1336329"/>
            <a:ext cx="5260848" cy="4382588"/>
          </a:xfrm>
        </p:spPr>
        <p:txBody>
          <a:bodyPr anchor="ctr">
            <a:normAutofit/>
          </a:bodyPr>
          <a:lstStyle/>
          <a:p>
            <a:r>
              <a:rPr lang="tr-TR" sz="1400" dirty="0" err="1"/>
              <a:t>Rigidbody</a:t>
            </a:r>
            <a:r>
              <a:rPr lang="tr-TR" sz="1400" dirty="0"/>
              <a:t> </a:t>
            </a:r>
            <a:r>
              <a:rPr lang="tr-TR" sz="1400" dirty="0" err="1"/>
              <a:t>Component'ını</a:t>
            </a:r>
            <a:r>
              <a:rPr lang="tr-TR" sz="1400" dirty="0"/>
              <a:t> kullanabilmek için öncelikle onun referansını almalıyız.</a:t>
            </a:r>
          </a:p>
          <a:p>
            <a:r>
              <a:rPr lang="tr-TR" sz="1400" dirty="0"/>
              <a:t>Kendi kodumuz içerisinde kullanabileceğimiz bir şekilde tanımlamalıyız.</a:t>
            </a:r>
          </a:p>
          <a:p>
            <a:r>
              <a:rPr lang="tr-TR" sz="1400" dirty="0"/>
              <a:t>Önce Component adını yazarız, sonra referans olmasını istediğimiz nesne adını yazarız. </a:t>
            </a:r>
            <a:r>
              <a:rPr lang="tr-TR" sz="1400" dirty="0" err="1"/>
              <a:t>Component'ımız</a:t>
            </a:r>
            <a:r>
              <a:rPr lang="tr-TR" sz="1400" dirty="0"/>
              <a:t> getirmek için </a:t>
            </a:r>
            <a:r>
              <a:rPr lang="tr-TR" sz="1400" dirty="0" err="1"/>
              <a:t>GetComponent</a:t>
            </a:r>
            <a:r>
              <a:rPr lang="tr-TR" sz="1400" dirty="0"/>
              <a:t> ile &lt;&gt; sembolleri içerisinde </a:t>
            </a:r>
            <a:r>
              <a:rPr lang="tr-TR" sz="1400" dirty="0" err="1"/>
              <a:t>Component'ımızın</a:t>
            </a:r>
            <a:r>
              <a:rPr lang="tr-TR" sz="1400" dirty="0"/>
              <a:t> adını yazıp, </a:t>
            </a:r>
            <a:r>
              <a:rPr lang="tr-TR" sz="1400" dirty="0" err="1"/>
              <a:t>Method</a:t>
            </a:r>
            <a:r>
              <a:rPr lang="tr-TR" sz="1400" dirty="0"/>
              <a:t> olduğu için (</a:t>
            </a:r>
            <a:r>
              <a:rPr lang="tr-TR" sz="1400" dirty="0" err="1"/>
              <a:t>Generic</a:t>
            </a:r>
            <a:r>
              <a:rPr lang="tr-TR" sz="1400" dirty="0"/>
              <a:t> </a:t>
            </a:r>
            <a:r>
              <a:rPr lang="tr-TR" sz="1400" dirty="0" err="1"/>
              <a:t>Method</a:t>
            </a:r>
            <a:r>
              <a:rPr lang="tr-TR" sz="1400" dirty="0"/>
              <a:t>) en sonuna parantez açıp kapatmamız gerekiyor.</a:t>
            </a:r>
          </a:p>
          <a:p>
            <a:r>
              <a:rPr lang="tr-TR" sz="1400" dirty="0"/>
              <a:t>Bu referans ile RigidBody2D'nin </a:t>
            </a:r>
            <a:r>
              <a:rPr lang="tr-TR" sz="1400" dirty="0" err="1"/>
              <a:t>Public</a:t>
            </a:r>
            <a:r>
              <a:rPr lang="tr-TR" sz="1400" dirty="0"/>
              <a:t> </a:t>
            </a:r>
            <a:r>
              <a:rPr lang="tr-TR" sz="1400" dirty="0" err="1"/>
              <a:t>methodlarına</a:t>
            </a:r>
            <a:r>
              <a:rPr lang="tr-TR" sz="1400" dirty="0"/>
              <a:t> erişebiliriz.</a:t>
            </a:r>
          </a:p>
          <a:p>
            <a:r>
              <a:rPr lang="tr-TR" sz="1400" dirty="0">
                <a:highlight>
                  <a:srgbClr val="F8A613"/>
                </a:highlight>
              </a:rPr>
              <a:t>Rigidbody2D myRigidBody2d = </a:t>
            </a:r>
            <a:r>
              <a:rPr lang="tr-TR" sz="1400" dirty="0" err="1">
                <a:highlight>
                  <a:srgbClr val="F8A613"/>
                </a:highlight>
              </a:rPr>
              <a:t>GetComponent</a:t>
            </a:r>
            <a:r>
              <a:rPr lang="tr-TR" sz="1400" dirty="0">
                <a:highlight>
                  <a:srgbClr val="F8A613"/>
                </a:highlight>
              </a:rPr>
              <a:t>&lt;Rigidbody2D&gt;();</a:t>
            </a:r>
          </a:p>
          <a:p>
            <a:r>
              <a:rPr lang="tr-TR" sz="1400" dirty="0"/>
              <a:t>Bu tarz bir nesneyi </a:t>
            </a:r>
            <a:r>
              <a:rPr lang="tr-TR" sz="1400" dirty="0" err="1"/>
              <a:t>vektörel</a:t>
            </a:r>
            <a:r>
              <a:rPr lang="tr-TR" sz="1400" dirty="0"/>
              <a:t> hareket ettirmek için </a:t>
            </a:r>
            <a:r>
              <a:rPr lang="tr-TR" sz="1400" dirty="0" err="1"/>
              <a:t>Impulse</a:t>
            </a:r>
            <a:r>
              <a:rPr lang="tr-TR" sz="1400" dirty="0"/>
              <a:t> </a:t>
            </a:r>
            <a:r>
              <a:rPr lang="tr-TR" sz="1400" dirty="0" err="1"/>
              <a:t>modunu</a:t>
            </a:r>
            <a:r>
              <a:rPr lang="tr-TR" sz="1400" dirty="0"/>
              <a:t> kullanırız. </a:t>
            </a:r>
            <a:r>
              <a:rPr lang="tr-TR" sz="1400" dirty="0" err="1"/>
              <a:t>Impulse</a:t>
            </a:r>
            <a:r>
              <a:rPr lang="tr-TR" sz="1400" dirty="0"/>
              <a:t> itme </a:t>
            </a:r>
            <a:r>
              <a:rPr lang="tr-TR" sz="1400" dirty="0" err="1"/>
              <a:t>kuvvetidir.s</a:t>
            </a:r>
            <a:endParaRPr lang="tr-TR" sz="1400" dirty="0"/>
          </a:p>
          <a:p>
            <a:r>
              <a:rPr lang="tr-TR" sz="1400" dirty="0"/>
              <a:t>myRigidBody2d.AddForce(</a:t>
            </a:r>
            <a:r>
              <a:rPr lang="tr-TR" sz="1400" dirty="0" err="1"/>
              <a:t>new</a:t>
            </a:r>
            <a:r>
              <a:rPr lang="tr-TR" sz="1400" dirty="0"/>
              <a:t> Vector2(0,5),ForceMode2D.Impulse);</a:t>
            </a:r>
          </a:p>
        </p:txBody>
      </p:sp>
    </p:spTree>
    <p:extLst>
      <p:ext uri="{BB962C8B-B14F-4D97-AF65-F5344CB8AC3E}">
        <p14:creationId xmlns:p14="http://schemas.microsoft.com/office/powerpoint/2010/main" val="87302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E09B5F4-4D9F-40CE-BB85-316AF1311A31}"/>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Egzersiz</a:t>
            </a:r>
          </a:p>
        </p:txBody>
      </p:sp>
      <p:grpSp>
        <p:nvGrpSpPr>
          <p:cNvPr id="31"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F73935D-2305-40B3-B4C2-E22AB1B36DA6}"/>
              </a:ext>
            </a:extLst>
          </p:cNvPr>
          <p:cNvSpPr>
            <a:spLocks noGrp="1"/>
          </p:cNvSpPr>
          <p:nvPr>
            <p:ph sz="half" idx="1"/>
          </p:nvPr>
        </p:nvSpPr>
        <p:spPr>
          <a:xfrm>
            <a:off x="590719" y="2330505"/>
            <a:ext cx="4559425" cy="3979585"/>
          </a:xfrm>
        </p:spPr>
        <p:txBody>
          <a:bodyPr vert="horz" lIns="91440" tIns="45720" rIns="91440" bIns="45720" rtlCol="0" anchor="ctr">
            <a:normAutofit/>
          </a:bodyPr>
          <a:lstStyle/>
          <a:p>
            <a:r>
              <a:rPr lang="en-US" sz="2000"/>
              <a:t>Uzay Gemisi oyun objesine etki eden kuvveti, gemi sol yukarıya doğru 45 derecelik açı ile hareket edecek duruma getiriniz. (Kuvvetin X ve Y değerlerini istediğiniz değer yapabilirsiniz)</a:t>
            </a:r>
          </a:p>
        </p:txBody>
      </p:sp>
      <p:sp>
        <p:nvSpPr>
          <p:cNvPr id="30"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çerik Yer Tutucusu 16" descr="nesne, yeşil, saat, kayak içeren bir resim&#10;&#10;Açıklama otomatik olarak oluşturuldu">
            <a:extLst>
              <a:ext uri="{FF2B5EF4-FFF2-40B4-BE49-F238E27FC236}">
                <a16:creationId xmlns:a16="http://schemas.microsoft.com/office/drawing/2014/main" id="{C7F55ABC-14FD-478E-B08A-91E237B9450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9855" r="1" b="1"/>
          <a:stretch/>
        </p:blipFill>
        <p:spPr>
          <a:xfrm>
            <a:off x="5977788" y="799352"/>
            <a:ext cx="5425410" cy="5259296"/>
          </a:xfrm>
          <a:prstGeom prst="rect">
            <a:avLst/>
          </a:prstGeom>
        </p:spPr>
      </p:pic>
    </p:spTree>
    <p:extLst>
      <p:ext uri="{BB962C8B-B14F-4D97-AF65-F5344CB8AC3E}">
        <p14:creationId xmlns:p14="http://schemas.microsoft.com/office/powerpoint/2010/main" val="936962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Başlık 4">
            <a:extLst>
              <a:ext uri="{FF2B5EF4-FFF2-40B4-BE49-F238E27FC236}">
                <a16:creationId xmlns:a16="http://schemas.microsoft.com/office/drawing/2014/main" id="{EC113E7C-A731-4178-BBE7-8F2039504295}"/>
              </a:ext>
            </a:extLst>
          </p:cNvPr>
          <p:cNvSpPr>
            <a:spLocks noGrp="1"/>
          </p:cNvSpPr>
          <p:nvPr>
            <p:ph type="title"/>
          </p:nvPr>
        </p:nvSpPr>
        <p:spPr>
          <a:xfrm>
            <a:off x="640079" y="2053641"/>
            <a:ext cx="3669161" cy="2760098"/>
          </a:xfrm>
        </p:spPr>
        <p:txBody>
          <a:bodyPr>
            <a:normAutofit/>
          </a:bodyPr>
          <a:lstStyle/>
          <a:p>
            <a:r>
              <a:rPr lang="tr-TR" dirty="0">
                <a:solidFill>
                  <a:srgbClr val="FFFFFF"/>
                </a:solidFill>
              </a:rPr>
              <a:t>Component</a:t>
            </a:r>
          </a:p>
        </p:txBody>
      </p:sp>
      <p:sp>
        <p:nvSpPr>
          <p:cNvPr id="6" name="İçerik Yer Tutucusu 5">
            <a:extLst>
              <a:ext uri="{FF2B5EF4-FFF2-40B4-BE49-F238E27FC236}">
                <a16:creationId xmlns:a16="http://schemas.microsoft.com/office/drawing/2014/main" id="{F2A4230A-BA6E-4EBB-8697-ECD4AE904713}"/>
              </a:ext>
            </a:extLst>
          </p:cNvPr>
          <p:cNvSpPr>
            <a:spLocks noGrp="1"/>
          </p:cNvSpPr>
          <p:nvPr>
            <p:ph idx="1"/>
          </p:nvPr>
        </p:nvSpPr>
        <p:spPr>
          <a:xfrm>
            <a:off x="6090574" y="801866"/>
            <a:ext cx="5306084" cy="5230634"/>
          </a:xfrm>
        </p:spPr>
        <p:txBody>
          <a:bodyPr anchor="ctr">
            <a:normAutofit/>
          </a:bodyPr>
          <a:lstStyle/>
          <a:p>
            <a:r>
              <a:rPr lang="tr-TR" sz="2400" dirty="0">
                <a:solidFill>
                  <a:srgbClr val="000000"/>
                </a:solidFill>
              </a:rPr>
              <a:t>Sahnedeki oyun objelerimizin karakteristiğini tamamıyla o objeye ekli olan bileşenler yani </a:t>
            </a:r>
            <a:r>
              <a:rPr lang="tr-TR" sz="2400" dirty="0" err="1">
                <a:solidFill>
                  <a:srgbClr val="000000"/>
                </a:solidFill>
              </a:rPr>
              <a:t>Component’ler</a:t>
            </a:r>
            <a:r>
              <a:rPr lang="tr-TR" sz="2400" dirty="0">
                <a:solidFill>
                  <a:srgbClr val="000000"/>
                </a:solidFill>
              </a:rPr>
              <a:t> belirler.</a:t>
            </a:r>
          </a:p>
        </p:txBody>
      </p:sp>
    </p:spTree>
    <p:extLst>
      <p:ext uri="{BB962C8B-B14F-4D97-AF65-F5344CB8AC3E}">
        <p14:creationId xmlns:p14="http://schemas.microsoft.com/office/powerpoint/2010/main" val="11784523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28AFC79-13CB-4B19-B925-521A208967C0}"/>
              </a:ext>
            </a:extLst>
          </p:cNvPr>
          <p:cNvSpPr>
            <a:spLocks noGrp="1"/>
          </p:cNvSpPr>
          <p:nvPr>
            <p:ph type="title"/>
          </p:nvPr>
        </p:nvSpPr>
        <p:spPr>
          <a:xfrm>
            <a:off x="1046746" y="641850"/>
            <a:ext cx="3611880" cy="1535865"/>
          </a:xfrm>
        </p:spPr>
        <p:txBody>
          <a:bodyPr vert="horz" lIns="91440" tIns="45720" rIns="91440" bIns="45720" rtlCol="0" anchor="ctr">
            <a:normAutofit/>
          </a:bodyPr>
          <a:lstStyle/>
          <a:p>
            <a:r>
              <a:rPr lang="en-US" sz="3200"/>
              <a:t>Egzersiz - Çözüm </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DFBD401-CF1D-4EB2-AF60-A498B8842AFC}"/>
              </a:ext>
            </a:extLst>
          </p:cNvPr>
          <p:cNvSpPr>
            <a:spLocks noGrp="1"/>
          </p:cNvSpPr>
          <p:nvPr>
            <p:ph sz="half" idx="1"/>
          </p:nvPr>
        </p:nvSpPr>
        <p:spPr>
          <a:xfrm>
            <a:off x="5150956" y="641850"/>
            <a:ext cx="6486628" cy="1535865"/>
          </a:xfrm>
        </p:spPr>
        <p:txBody>
          <a:bodyPr vert="horz" lIns="91440" tIns="45720" rIns="91440" bIns="45720" rtlCol="0" anchor="ctr">
            <a:normAutofit lnSpcReduction="10000"/>
          </a:bodyPr>
          <a:lstStyle/>
          <a:p>
            <a:pPr marL="0" indent="0">
              <a:lnSpc>
                <a:spcPct val="107000"/>
              </a:lnSpc>
              <a:spcAft>
                <a:spcPts val="0"/>
              </a:spcAft>
              <a:buNone/>
            </a:pPr>
            <a:r>
              <a:rPr lang="tr-TR"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tr-TR"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tr-TR"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Start()</a:t>
            </a:r>
            <a:endParaRPr lang="tr-TR"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0"/>
              </a:spcAft>
              <a:buNone/>
            </a:pPr>
            <a:r>
              <a:rPr lang="tr-TR"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tr-TR"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0"/>
              </a:spcAft>
              <a:buNone/>
            </a:pPr>
            <a:r>
              <a:rPr lang="tr-TR"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tr-TR"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GetComponent</a:t>
            </a:r>
            <a:r>
              <a:rPr lang="tr-TR"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&lt;Rigidbody2D&gt;().</a:t>
            </a:r>
            <a:r>
              <a:rPr lang="tr-TR"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AddForce</a:t>
            </a:r>
            <a:r>
              <a:rPr lang="tr-TR"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tr-TR"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tr-TR"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Vector2(-5, 5), ForceMode2D.Impulse);</a:t>
            </a:r>
            <a:endParaRPr lang="tr-TR"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tr-TR"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p>
        </p:txBody>
      </p:sp>
      <p:pic>
        <p:nvPicPr>
          <p:cNvPr id="6" name="İçerik Yer Tutucusu 5" descr="ekran görüntüsü içeren bir resim&#10;&#10;Açıklama otomatik olarak oluşturuldu">
            <a:extLst>
              <a:ext uri="{FF2B5EF4-FFF2-40B4-BE49-F238E27FC236}">
                <a16:creationId xmlns:a16="http://schemas.microsoft.com/office/drawing/2014/main" id="{8725BD2C-97BE-45FD-9702-EF87BA636EF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2111" r="1" b="34203"/>
          <a:stretch/>
        </p:blipFill>
        <p:spPr>
          <a:xfrm>
            <a:off x="554416" y="2731167"/>
            <a:ext cx="11167447" cy="3484983"/>
          </a:xfrm>
          <a:prstGeom prst="rect">
            <a:avLst/>
          </a:prstGeom>
        </p:spPr>
      </p:pic>
      <p:cxnSp>
        <p:nvCxnSpPr>
          <p:cNvPr id="18" name="Düz Ok Bağlayıcısı 17">
            <a:extLst>
              <a:ext uri="{FF2B5EF4-FFF2-40B4-BE49-F238E27FC236}">
                <a16:creationId xmlns:a16="http://schemas.microsoft.com/office/drawing/2014/main" id="{0FA7AD39-6A7D-406B-9400-7C3D1CD5E7BF}"/>
              </a:ext>
            </a:extLst>
          </p:cNvPr>
          <p:cNvCxnSpPr>
            <a:cxnSpLocks/>
          </p:cNvCxnSpPr>
          <p:nvPr/>
        </p:nvCxnSpPr>
        <p:spPr>
          <a:xfrm flipH="1" flipV="1">
            <a:off x="4470400" y="4749800"/>
            <a:ext cx="1727200" cy="1282701"/>
          </a:xfrm>
          <a:prstGeom prst="straightConnector1">
            <a:avLst/>
          </a:prstGeom>
          <a:ln w="38100" cap="flat" cmpd="sng" algn="ctr">
            <a:solidFill>
              <a:srgbClr val="92D050"/>
            </a:solidFill>
            <a:prstDash val="sysDot"/>
            <a:round/>
            <a:headEnd type="diamond"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30409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aşlık 4">
            <a:extLst>
              <a:ext uri="{FF2B5EF4-FFF2-40B4-BE49-F238E27FC236}">
                <a16:creationId xmlns:a16="http://schemas.microsoft.com/office/drawing/2014/main" id="{F2B0A485-9FA6-4983-9DE6-610A1362D120}"/>
              </a:ext>
            </a:extLst>
          </p:cNvPr>
          <p:cNvSpPr>
            <a:spLocks noGrp="1"/>
          </p:cNvSpPr>
          <p:nvPr>
            <p:ph type="title"/>
          </p:nvPr>
        </p:nvSpPr>
        <p:spPr>
          <a:xfrm>
            <a:off x="841247" y="474146"/>
            <a:ext cx="10515593" cy="1197864"/>
          </a:xfrm>
        </p:spPr>
        <p:txBody>
          <a:bodyPr>
            <a:normAutofit/>
          </a:bodyPr>
          <a:lstStyle/>
          <a:p>
            <a:r>
              <a:rPr lang="tr-TR" dirty="0" err="1"/>
              <a:t>Unity</a:t>
            </a:r>
            <a:r>
              <a:rPr lang="tr-TR" dirty="0"/>
              <a:t> Bileşenleri (Component)</a:t>
            </a:r>
          </a:p>
        </p:txBody>
      </p:sp>
      <p:cxnSp>
        <p:nvCxnSpPr>
          <p:cNvPr id="21" name="Straight Connector 15">
            <a:extLst>
              <a:ext uri="{FF2B5EF4-FFF2-40B4-BE49-F238E27FC236}">
                <a16:creationId xmlns:a16="http://schemas.microsoft.com/office/drawing/2014/main" id="{EDF5FE34-0A41-407A-8D94-10FCF68F1D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7238"/>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pic>
        <p:nvPicPr>
          <p:cNvPr id="7" name="İçerik Yer Tutucusu 10" descr="ekran, ekran görüntüsü, cep telefonu, telefon içeren bir resim&#10;&#10;Açıklama otomatik olarak oluşturuldu">
            <a:extLst>
              <a:ext uri="{FF2B5EF4-FFF2-40B4-BE49-F238E27FC236}">
                <a16:creationId xmlns:a16="http://schemas.microsoft.com/office/drawing/2014/main" id="{0290D823-943F-4999-9CBC-4E45E12C4958}"/>
              </a:ext>
            </a:extLst>
          </p:cNvPr>
          <p:cNvPicPr>
            <a:picLocks noChangeAspect="1"/>
          </p:cNvPicPr>
          <p:nvPr/>
        </p:nvPicPr>
        <p:blipFill rotWithShape="1">
          <a:blip r:embed="rId2">
            <a:extLst>
              <a:ext uri="{28A0092B-C50C-407E-A947-70E740481C1C}">
                <a14:useLocalDpi xmlns:a14="http://schemas.microsoft.com/office/drawing/2010/main" val="0"/>
              </a:ext>
            </a:extLst>
          </a:blip>
          <a:srcRect r="8157" b="-2"/>
          <a:stretch/>
        </p:blipFill>
        <p:spPr>
          <a:xfrm>
            <a:off x="5506804" y="1501638"/>
            <a:ext cx="6215794" cy="4171569"/>
          </a:xfrm>
          <a:prstGeom prst="rect">
            <a:avLst/>
          </a:prstGeom>
        </p:spPr>
      </p:pic>
      <p:pic>
        <p:nvPicPr>
          <p:cNvPr id="9" name="İçerik Yer Tutucusu 8">
            <a:extLst>
              <a:ext uri="{FF2B5EF4-FFF2-40B4-BE49-F238E27FC236}">
                <a16:creationId xmlns:a16="http://schemas.microsoft.com/office/drawing/2014/main" id="{F983E199-CADE-4132-A381-F2A2FC7800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8236" y="2661586"/>
            <a:ext cx="4549554" cy="2388515"/>
          </a:xfrm>
        </p:spPr>
      </p:pic>
      <p:sp>
        <p:nvSpPr>
          <p:cNvPr id="10" name="Metin kutusu 9">
            <a:extLst>
              <a:ext uri="{FF2B5EF4-FFF2-40B4-BE49-F238E27FC236}">
                <a16:creationId xmlns:a16="http://schemas.microsoft.com/office/drawing/2014/main" id="{75FFFCF8-F47E-4C57-A3A5-04BFFC515A18}"/>
              </a:ext>
            </a:extLst>
          </p:cNvPr>
          <p:cNvSpPr txBox="1"/>
          <p:nvPr/>
        </p:nvSpPr>
        <p:spPr>
          <a:xfrm>
            <a:off x="2210425" y="1736511"/>
            <a:ext cx="2188029" cy="646331"/>
          </a:xfrm>
          <a:prstGeom prst="rect">
            <a:avLst/>
          </a:prstGeom>
          <a:noFill/>
        </p:spPr>
        <p:txBody>
          <a:bodyPr wrap="square" rtlCol="0">
            <a:spAutoFit/>
          </a:bodyPr>
          <a:lstStyle/>
          <a:p>
            <a:r>
              <a:rPr lang="tr-TR" sz="3600" dirty="0" err="1"/>
              <a:t>Sprite</a:t>
            </a:r>
            <a:endParaRPr lang="tr-TR" sz="3600" dirty="0"/>
          </a:p>
        </p:txBody>
      </p:sp>
      <p:sp>
        <p:nvSpPr>
          <p:cNvPr id="13" name="Dikdörtgen 12">
            <a:extLst>
              <a:ext uri="{FF2B5EF4-FFF2-40B4-BE49-F238E27FC236}">
                <a16:creationId xmlns:a16="http://schemas.microsoft.com/office/drawing/2014/main" id="{0745B083-FA1C-4B72-BC68-BA77F658D0D3}"/>
              </a:ext>
            </a:extLst>
          </p:cNvPr>
          <p:cNvSpPr/>
          <p:nvPr/>
        </p:nvSpPr>
        <p:spPr>
          <a:xfrm>
            <a:off x="413568" y="1459148"/>
            <a:ext cx="11361816" cy="4214059"/>
          </a:xfrm>
          <a:custGeom>
            <a:avLst/>
            <a:gdLst>
              <a:gd name="connsiteX0" fmla="*/ 0 w 11361816"/>
              <a:gd name="connsiteY0" fmla="*/ 0 h 4214059"/>
              <a:gd name="connsiteX1" fmla="*/ 597990 w 11361816"/>
              <a:gd name="connsiteY1" fmla="*/ 0 h 4214059"/>
              <a:gd name="connsiteX2" fmla="*/ 855126 w 11361816"/>
              <a:gd name="connsiteY2" fmla="*/ 0 h 4214059"/>
              <a:gd name="connsiteX3" fmla="*/ 1225880 w 11361816"/>
              <a:gd name="connsiteY3" fmla="*/ 0 h 4214059"/>
              <a:gd name="connsiteX4" fmla="*/ 1596634 w 11361816"/>
              <a:gd name="connsiteY4" fmla="*/ 0 h 4214059"/>
              <a:gd name="connsiteX5" fmla="*/ 1853770 w 11361816"/>
              <a:gd name="connsiteY5" fmla="*/ 0 h 4214059"/>
              <a:gd name="connsiteX6" fmla="*/ 2110906 w 11361816"/>
              <a:gd name="connsiteY6" fmla="*/ 0 h 4214059"/>
              <a:gd name="connsiteX7" fmla="*/ 2595278 w 11361816"/>
              <a:gd name="connsiteY7" fmla="*/ 0 h 4214059"/>
              <a:gd name="connsiteX8" fmla="*/ 3306886 w 11361816"/>
              <a:gd name="connsiteY8" fmla="*/ 0 h 4214059"/>
              <a:gd name="connsiteX9" fmla="*/ 3904877 w 11361816"/>
              <a:gd name="connsiteY9" fmla="*/ 0 h 4214059"/>
              <a:gd name="connsiteX10" fmla="*/ 4616485 w 11361816"/>
              <a:gd name="connsiteY10" fmla="*/ 0 h 4214059"/>
              <a:gd name="connsiteX11" fmla="*/ 5214476 w 11361816"/>
              <a:gd name="connsiteY11" fmla="*/ 0 h 4214059"/>
              <a:gd name="connsiteX12" fmla="*/ 5926084 w 11361816"/>
              <a:gd name="connsiteY12" fmla="*/ 0 h 4214059"/>
              <a:gd name="connsiteX13" fmla="*/ 6183220 w 11361816"/>
              <a:gd name="connsiteY13" fmla="*/ 0 h 4214059"/>
              <a:gd name="connsiteX14" fmla="*/ 6894828 w 11361816"/>
              <a:gd name="connsiteY14" fmla="*/ 0 h 4214059"/>
              <a:gd name="connsiteX15" fmla="*/ 7151964 w 11361816"/>
              <a:gd name="connsiteY15" fmla="*/ 0 h 4214059"/>
              <a:gd name="connsiteX16" fmla="*/ 7977191 w 11361816"/>
              <a:gd name="connsiteY16" fmla="*/ 0 h 4214059"/>
              <a:gd name="connsiteX17" fmla="*/ 8575181 w 11361816"/>
              <a:gd name="connsiteY17" fmla="*/ 0 h 4214059"/>
              <a:gd name="connsiteX18" fmla="*/ 9173171 w 11361816"/>
              <a:gd name="connsiteY18" fmla="*/ 0 h 4214059"/>
              <a:gd name="connsiteX19" fmla="*/ 9998398 w 11361816"/>
              <a:gd name="connsiteY19" fmla="*/ 0 h 4214059"/>
              <a:gd name="connsiteX20" fmla="*/ 10823625 w 11361816"/>
              <a:gd name="connsiteY20" fmla="*/ 0 h 4214059"/>
              <a:gd name="connsiteX21" fmla="*/ 11361816 w 11361816"/>
              <a:gd name="connsiteY21" fmla="*/ 0 h 4214059"/>
              <a:gd name="connsiteX22" fmla="*/ 11361816 w 11361816"/>
              <a:gd name="connsiteY22" fmla="*/ 484617 h 4214059"/>
              <a:gd name="connsiteX23" fmla="*/ 11361816 w 11361816"/>
              <a:gd name="connsiteY23" fmla="*/ 884952 h 4214059"/>
              <a:gd name="connsiteX24" fmla="*/ 11361816 w 11361816"/>
              <a:gd name="connsiteY24" fmla="*/ 1369569 h 4214059"/>
              <a:gd name="connsiteX25" fmla="*/ 11361816 w 11361816"/>
              <a:gd name="connsiteY25" fmla="*/ 1896327 h 4214059"/>
              <a:gd name="connsiteX26" fmla="*/ 11361816 w 11361816"/>
              <a:gd name="connsiteY26" fmla="*/ 2380943 h 4214059"/>
              <a:gd name="connsiteX27" fmla="*/ 11361816 w 11361816"/>
              <a:gd name="connsiteY27" fmla="*/ 2865560 h 4214059"/>
              <a:gd name="connsiteX28" fmla="*/ 11361816 w 11361816"/>
              <a:gd name="connsiteY28" fmla="*/ 3434458 h 4214059"/>
              <a:gd name="connsiteX29" fmla="*/ 11361816 w 11361816"/>
              <a:gd name="connsiteY29" fmla="*/ 4214059 h 4214059"/>
              <a:gd name="connsiteX30" fmla="*/ 11104680 w 11361816"/>
              <a:gd name="connsiteY30" fmla="*/ 4214059 h 4214059"/>
              <a:gd name="connsiteX31" fmla="*/ 10733926 w 11361816"/>
              <a:gd name="connsiteY31" fmla="*/ 4214059 h 4214059"/>
              <a:gd name="connsiteX32" fmla="*/ 10249554 w 11361816"/>
              <a:gd name="connsiteY32" fmla="*/ 4214059 h 4214059"/>
              <a:gd name="connsiteX33" fmla="*/ 9651564 w 11361816"/>
              <a:gd name="connsiteY33" fmla="*/ 4214059 h 4214059"/>
              <a:gd name="connsiteX34" fmla="*/ 9394428 w 11361816"/>
              <a:gd name="connsiteY34" fmla="*/ 4214059 h 4214059"/>
              <a:gd name="connsiteX35" fmla="*/ 9137292 w 11361816"/>
              <a:gd name="connsiteY35" fmla="*/ 4214059 h 4214059"/>
              <a:gd name="connsiteX36" fmla="*/ 8312065 w 11361816"/>
              <a:gd name="connsiteY36" fmla="*/ 4214059 h 4214059"/>
              <a:gd name="connsiteX37" fmla="*/ 7941311 w 11361816"/>
              <a:gd name="connsiteY37" fmla="*/ 4214059 h 4214059"/>
              <a:gd name="connsiteX38" fmla="*/ 7684176 w 11361816"/>
              <a:gd name="connsiteY38" fmla="*/ 4214059 h 4214059"/>
              <a:gd name="connsiteX39" fmla="*/ 6858949 w 11361816"/>
              <a:gd name="connsiteY39" fmla="*/ 4214059 h 4214059"/>
              <a:gd name="connsiteX40" fmla="*/ 6601813 w 11361816"/>
              <a:gd name="connsiteY40" fmla="*/ 4214059 h 4214059"/>
              <a:gd name="connsiteX41" fmla="*/ 6003823 w 11361816"/>
              <a:gd name="connsiteY41" fmla="*/ 4214059 h 4214059"/>
              <a:gd name="connsiteX42" fmla="*/ 5519451 w 11361816"/>
              <a:gd name="connsiteY42" fmla="*/ 4214059 h 4214059"/>
              <a:gd name="connsiteX43" fmla="*/ 5035078 w 11361816"/>
              <a:gd name="connsiteY43" fmla="*/ 4214059 h 4214059"/>
              <a:gd name="connsiteX44" fmla="*/ 4550706 w 11361816"/>
              <a:gd name="connsiteY44" fmla="*/ 4214059 h 4214059"/>
              <a:gd name="connsiteX45" fmla="*/ 4293570 w 11361816"/>
              <a:gd name="connsiteY45" fmla="*/ 4214059 h 4214059"/>
              <a:gd name="connsiteX46" fmla="*/ 3922816 w 11361816"/>
              <a:gd name="connsiteY46" fmla="*/ 4214059 h 4214059"/>
              <a:gd name="connsiteX47" fmla="*/ 3665681 w 11361816"/>
              <a:gd name="connsiteY47" fmla="*/ 4214059 h 4214059"/>
              <a:gd name="connsiteX48" fmla="*/ 2840454 w 11361816"/>
              <a:gd name="connsiteY48" fmla="*/ 4214059 h 4214059"/>
              <a:gd name="connsiteX49" fmla="*/ 2128846 w 11361816"/>
              <a:gd name="connsiteY49" fmla="*/ 4214059 h 4214059"/>
              <a:gd name="connsiteX50" fmla="*/ 1303619 w 11361816"/>
              <a:gd name="connsiteY50" fmla="*/ 4214059 h 4214059"/>
              <a:gd name="connsiteX51" fmla="*/ 0 w 11361816"/>
              <a:gd name="connsiteY51" fmla="*/ 4214059 h 4214059"/>
              <a:gd name="connsiteX52" fmla="*/ 0 w 11361816"/>
              <a:gd name="connsiteY52" fmla="*/ 3729442 h 4214059"/>
              <a:gd name="connsiteX53" fmla="*/ 0 w 11361816"/>
              <a:gd name="connsiteY53" fmla="*/ 3329107 h 4214059"/>
              <a:gd name="connsiteX54" fmla="*/ 0 w 11361816"/>
              <a:gd name="connsiteY54" fmla="*/ 2802349 h 4214059"/>
              <a:gd name="connsiteX55" fmla="*/ 0 w 11361816"/>
              <a:gd name="connsiteY55" fmla="*/ 2275592 h 4214059"/>
              <a:gd name="connsiteX56" fmla="*/ 0 w 11361816"/>
              <a:gd name="connsiteY56" fmla="*/ 1748834 h 4214059"/>
              <a:gd name="connsiteX57" fmla="*/ 0 w 11361816"/>
              <a:gd name="connsiteY57" fmla="*/ 1222077 h 4214059"/>
              <a:gd name="connsiteX58" fmla="*/ 0 w 11361816"/>
              <a:gd name="connsiteY58" fmla="*/ 737460 h 4214059"/>
              <a:gd name="connsiteX59" fmla="*/ 0 w 11361816"/>
              <a:gd name="connsiteY59" fmla="*/ 0 h 42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61816" h="4214059" extrusionOk="0">
                <a:moveTo>
                  <a:pt x="0" y="0"/>
                </a:moveTo>
                <a:cubicBezTo>
                  <a:pt x="279313" y="-44764"/>
                  <a:pt x="370731" y="33987"/>
                  <a:pt x="597990" y="0"/>
                </a:cubicBezTo>
                <a:cubicBezTo>
                  <a:pt x="825249" y="-33987"/>
                  <a:pt x="796864" y="11600"/>
                  <a:pt x="855126" y="0"/>
                </a:cubicBezTo>
                <a:cubicBezTo>
                  <a:pt x="913388" y="-11600"/>
                  <a:pt x="1076244" y="33669"/>
                  <a:pt x="1225880" y="0"/>
                </a:cubicBezTo>
                <a:cubicBezTo>
                  <a:pt x="1375516" y="-33669"/>
                  <a:pt x="1475594" y="23244"/>
                  <a:pt x="1596634" y="0"/>
                </a:cubicBezTo>
                <a:cubicBezTo>
                  <a:pt x="1717674" y="-23244"/>
                  <a:pt x="1799434" y="7814"/>
                  <a:pt x="1853770" y="0"/>
                </a:cubicBezTo>
                <a:cubicBezTo>
                  <a:pt x="1908106" y="-7814"/>
                  <a:pt x="2046200" y="13575"/>
                  <a:pt x="2110906" y="0"/>
                </a:cubicBezTo>
                <a:cubicBezTo>
                  <a:pt x="2175612" y="-13575"/>
                  <a:pt x="2433643" y="5281"/>
                  <a:pt x="2595278" y="0"/>
                </a:cubicBezTo>
                <a:cubicBezTo>
                  <a:pt x="2756913" y="-5281"/>
                  <a:pt x="2987638" y="56295"/>
                  <a:pt x="3306886" y="0"/>
                </a:cubicBezTo>
                <a:cubicBezTo>
                  <a:pt x="3626134" y="-56295"/>
                  <a:pt x="3759560" y="36255"/>
                  <a:pt x="3904877" y="0"/>
                </a:cubicBezTo>
                <a:cubicBezTo>
                  <a:pt x="4050194" y="-36255"/>
                  <a:pt x="4471694" y="47549"/>
                  <a:pt x="4616485" y="0"/>
                </a:cubicBezTo>
                <a:cubicBezTo>
                  <a:pt x="4761276" y="-47549"/>
                  <a:pt x="4954191" y="10226"/>
                  <a:pt x="5214476" y="0"/>
                </a:cubicBezTo>
                <a:cubicBezTo>
                  <a:pt x="5474761" y="-10226"/>
                  <a:pt x="5621410" y="26247"/>
                  <a:pt x="5926084" y="0"/>
                </a:cubicBezTo>
                <a:cubicBezTo>
                  <a:pt x="6230758" y="-26247"/>
                  <a:pt x="6089344" y="2189"/>
                  <a:pt x="6183220" y="0"/>
                </a:cubicBezTo>
                <a:cubicBezTo>
                  <a:pt x="6277096" y="-2189"/>
                  <a:pt x="6717286" y="65536"/>
                  <a:pt x="6894828" y="0"/>
                </a:cubicBezTo>
                <a:cubicBezTo>
                  <a:pt x="7072370" y="-65536"/>
                  <a:pt x="7044735" y="30829"/>
                  <a:pt x="7151964" y="0"/>
                </a:cubicBezTo>
                <a:cubicBezTo>
                  <a:pt x="7259193" y="-30829"/>
                  <a:pt x="7651573" y="49032"/>
                  <a:pt x="7977191" y="0"/>
                </a:cubicBezTo>
                <a:cubicBezTo>
                  <a:pt x="8302809" y="-49032"/>
                  <a:pt x="8319832" y="29570"/>
                  <a:pt x="8575181" y="0"/>
                </a:cubicBezTo>
                <a:cubicBezTo>
                  <a:pt x="8830530" y="-29570"/>
                  <a:pt x="8989266" y="44841"/>
                  <a:pt x="9173171" y="0"/>
                </a:cubicBezTo>
                <a:cubicBezTo>
                  <a:pt x="9357076" y="-44841"/>
                  <a:pt x="9678125" y="7722"/>
                  <a:pt x="9998398" y="0"/>
                </a:cubicBezTo>
                <a:cubicBezTo>
                  <a:pt x="10318671" y="-7722"/>
                  <a:pt x="10620107" y="50618"/>
                  <a:pt x="10823625" y="0"/>
                </a:cubicBezTo>
                <a:cubicBezTo>
                  <a:pt x="11027143" y="-50618"/>
                  <a:pt x="11176176" y="41676"/>
                  <a:pt x="11361816" y="0"/>
                </a:cubicBezTo>
                <a:cubicBezTo>
                  <a:pt x="11396195" y="115999"/>
                  <a:pt x="11355066" y="344917"/>
                  <a:pt x="11361816" y="484617"/>
                </a:cubicBezTo>
                <a:cubicBezTo>
                  <a:pt x="11368566" y="624317"/>
                  <a:pt x="11328819" y="696150"/>
                  <a:pt x="11361816" y="884952"/>
                </a:cubicBezTo>
                <a:cubicBezTo>
                  <a:pt x="11394813" y="1073755"/>
                  <a:pt x="11350660" y="1149796"/>
                  <a:pt x="11361816" y="1369569"/>
                </a:cubicBezTo>
                <a:cubicBezTo>
                  <a:pt x="11372972" y="1589342"/>
                  <a:pt x="11356400" y="1676320"/>
                  <a:pt x="11361816" y="1896327"/>
                </a:cubicBezTo>
                <a:cubicBezTo>
                  <a:pt x="11367232" y="2116334"/>
                  <a:pt x="11332512" y="2186726"/>
                  <a:pt x="11361816" y="2380943"/>
                </a:cubicBezTo>
                <a:cubicBezTo>
                  <a:pt x="11391120" y="2575160"/>
                  <a:pt x="11332833" y="2757783"/>
                  <a:pt x="11361816" y="2865560"/>
                </a:cubicBezTo>
                <a:cubicBezTo>
                  <a:pt x="11390799" y="2973337"/>
                  <a:pt x="11297498" y="3296374"/>
                  <a:pt x="11361816" y="3434458"/>
                </a:cubicBezTo>
                <a:cubicBezTo>
                  <a:pt x="11426134" y="3572542"/>
                  <a:pt x="11319194" y="3827309"/>
                  <a:pt x="11361816" y="4214059"/>
                </a:cubicBezTo>
                <a:cubicBezTo>
                  <a:pt x="11289771" y="4241365"/>
                  <a:pt x="11163620" y="4183383"/>
                  <a:pt x="11104680" y="4214059"/>
                </a:cubicBezTo>
                <a:cubicBezTo>
                  <a:pt x="11045740" y="4244735"/>
                  <a:pt x="10890331" y="4174751"/>
                  <a:pt x="10733926" y="4214059"/>
                </a:cubicBezTo>
                <a:cubicBezTo>
                  <a:pt x="10577521" y="4253367"/>
                  <a:pt x="10403959" y="4193176"/>
                  <a:pt x="10249554" y="4214059"/>
                </a:cubicBezTo>
                <a:cubicBezTo>
                  <a:pt x="10095149" y="4234942"/>
                  <a:pt x="9946088" y="4182516"/>
                  <a:pt x="9651564" y="4214059"/>
                </a:cubicBezTo>
                <a:cubicBezTo>
                  <a:pt x="9357040" y="4245602"/>
                  <a:pt x="9474606" y="4194968"/>
                  <a:pt x="9394428" y="4214059"/>
                </a:cubicBezTo>
                <a:cubicBezTo>
                  <a:pt x="9314250" y="4233150"/>
                  <a:pt x="9242706" y="4192714"/>
                  <a:pt x="9137292" y="4214059"/>
                </a:cubicBezTo>
                <a:cubicBezTo>
                  <a:pt x="9031878" y="4235404"/>
                  <a:pt x="8625075" y="4178119"/>
                  <a:pt x="8312065" y="4214059"/>
                </a:cubicBezTo>
                <a:cubicBezTo>
                  <a:pt x="7999055" y="4249999"/>
                  <a:pt x="8113702" y="4209716"/>
                  <a:pt x="7941311" y="4214059"/>
                </a:cubicBezTo>
                <a:cubicBezTo>
                  <a:pt x="7768920" y="4218402"/>
                  <a:pt x="7799299" y="4197868"/>
                  <a:pt x="7684176" y="4214059"/>
                </a:cubicBezTo>
                <a:cubicBezTo>
                  <a:pt x="7569053" y="4230250"/>
                  <a:pt x="7137065" y="4118213"/>
                  <a:pt x="6858949" y="4214059"/>
                </a:cubicBezTo>
                <a:cubicBezTo>
                  <a:pt x="6580833" y="4309905"/>
                  <a:pt x="6679242" y="4196789"/>
                  <a:pt x="6601813" y="4214059"/>
                </a:cubicBezTo>
                <a:cubicBezTo>
                  <a:pt x="6524384" y="4231329"/>
                  <a:pt x="6224605" y="4177799"/>
                  <a:pt x="6003823" y="4214059"/>
                </a:cubicBezTo>
                <a:cubicBezTo>
                  <a:pt x="5783041" y="4250319"/>
                  <a:pt x="5697269" y="4182986"/>
                  <a:pt x="5519451" y="4214059"/>
                </a:cubicBezTo>
                <a:cubicBezTo>
                  <a:pt x="5341633" y="4245132"/>
                  <a:pt x="5224971" y="4199703"/>
                  <a:pt x="5035078" y="4214059"/>
                </a:cubicBezTo>
                <a:cubicBezTo>
                  <a:pt x="4845185" y="4228415"/>
                  <a:pt x="4670115" y="4211395"/>
                  <a:pt x="4550706" y="4214059"/>
                </a:cubicBezTo>
                <a:cubicBezTo>
                  <a:pt x="4431297" y="4216723"/>
                  <a:pt x="4402746" y="4185486"/>
                  <a:pt x="4293570" y="4214059"/>
                </a:cubicBezTo>
                <a:cubicBezTo>
                  <a:pt x="4184394" y="4242632"/>
                  <a:pt x="4052656" y="4175284"/>
                  <a:pt x="3922816" y="4214059"/>
                </a:cubicBezTo>
                <a:cubicBezTo>
                  <a:pt x="3792976" y="4252834"/>
                  <a:pt x="3744589" y="4208087"/>
                  <a:pt x="3665681" y="4214059"/>
                </a:cubicBezTo>
                <a:cubicBezTo>
                  <a:pt x="3586773" y="4220031"/>
                  <a:pt x="3008998" y="4183995"/>
                  <a:pt x="2840454" y="4214059"/>
                </a:cubicBezTo>
                <a:cubicBezTo>
                  <a:pt x="2671910" y="4244123"/>
                  <a:pt x="2391215" y="4158182"/>
                  <a:pt x="2128846" y="4214059"/>
                </a:cubicBezTo>
                <a:cubicBezTo>
                  <a:pt x="1866477" y="4269936"/>
                  <a:pt x="1525373" y="4145595"/>
                  <a:pt x="1303619" y="4214059"/>
                </a:cubicBezTo>
                <a:cubicBezTo>
                  <a:pt x="1081865" y="4282523"/>
                  <a:pt x="297912" y="4118567"/>
                  <a:pt x="0" y="4214059"/>
                </a:cubicBezTo>
                <a:cubicBezTo>
                  <a:pt x="-5405" y="3994304"/>
                  <a:pt x="322" y="3918465"/>
                  <a:pt x="0" y="3729442"/>
                </a:cubicBezTo>
                <a:cubicBezTo>
                  <a:pt x="-322" y="3540419"/>
                  <a:pt x="16988" y="3438377"/>
                  <a:pt x="0" y="3329107"/>
                </a:cubicBezTo>
                <a:cubicBezTo>
                  <a:pt x="-16988" y="3219837"/>
                  <a:pt x="19834" y="2965219"/>
                  <a:pt x="0" y="2802349"/>
                </a:cubicBezTo>
                <a:cubicBezTo>
                  <a:pt x="-19834" y="2639479"/>
                  <a:pt x="61005" y="2462380"/>
                  <a:pt x="0" y="2275592"/>
                </a:cubicBezTo>
                <a:cubicBezTo>
                  <a:pt x="-61005" y="2088804"/>
                  <a:pt x="59097" y="1994779"/>
                  <a:pt x="0" y="1748834"/>
                </a:cubicBezTo>
                <a:cubicBezTo>
                  <a:pt x="-59097" y="1502889"/>
                  <a:pt x="50477" y="1477196"/>
                  <a:pt x="0" y="1222077"/>
                </a:cubicBezTo>
                <a:cubicBezTo>
                  <a:pt x="-50477" y="966958"/>
                  <a:pt x="47451" y="859656"/>
                  <a:pt x="0" y="737460"/>
                </a:cubicBezTo>
                <a:cubicBezTo>
                  <a:pt x="-47451" y="615264"/>
                  <a:pt x="86674" y="350002"/>
                  <a:pt x="0" y="0"/>
                </a:cubicBezTo>
                <a:close/>
              </a:path>
            </a:pathLst>
          </a:custGeom>
          <a:noFill/>
          <a:ln>
            <a:solidFill>
              <a:srgbClr val="92D050"/>
            </a:solidFill>
            <a:extLst>
              <a:ext uri="{C807C97D-BFC1-408E-A445-0C87EB9F89A2}">
                <ask:lineSketchStyleProps xmlns:ask="http://schemas.microsoft.com/office/drawing/2018/sketchyshapes" sd="37750007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7" name="Düz Ok Bağlayıcısı 16">
            <a:extLst>
              <a:ext uri="{FF2B5EF4-FFF2-40B4-BE49-F238E27FC236}">
                <a16:creationId xmlns:a16="http://schemas.microsoft.com/office/drawing/2014/main" id="{F3D5F633-670C-4153-86D2-2FABF191ADAF}"/>
              </a:ext>
            </a:extLst>
          </p:cNvPr>
          <p:cNvCxnSpPr/>
          <p:nvPr/>
        </p:nvCxnSpPr>
        <p:spPr>
          <a:xfrm>
            <a:off x="5829300" y="5792686"/>
            <a:ext cx="0" cy="43031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Metin kutusu 18">
            <a:extLst>
              <a:ext uri="{FF2B5EF4-FFF2-40B4-BE49-F238E27FC236}">
                <a16:creationId xmlns:a16="http://schemas.microsoft.com/office/drawing/2014/main" id="{5FCABB53-1CB8-49D6-ABF6-6C455F4429AE}"/>
              </a:ext>
            </a:extLst>
          </p:cNvPr>
          <p:cNvSpPr txBox="1"/>
          <p:nvPr/>
        </p:nvSpPr>
        <p:spPr>
          <a:xfrm>
            <a:off x="4919435" y="6223000"/>
            <a:ext cx="1819729" cy="461665"/>
          </a:xfrm>
          <a:prstGeom prst="rect">
            <a:avLst/>
          </a:prstGeom>
          <a:noFill/>
        </p:spPr>
        <p:txBody>
          <a:bodyPr wrap="none" rtlCol="0">
            <a:spAutoFit/>
          </a:bodyPr>
          <a:lstStyle/>
          <a:p>
            <a:r>
              <a:rPr lang="tr-TR" sz="2400" dirty="0"/>
              <a:t>Game Object</a:t>
            </a:r>
          </a:p>
        </p:txBody>
      </p:sp>
    </p:spTree>
    <p:extLst>
      <p:ext uri="{BB962C8B-B14F-4D97-AF65-F5344CB8AC3E}">
        <p14:creationId xmlns:p14="http://schemas.microsoft.com/office/powerpoint/2010/main" val="249284438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3">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Başlık 3">
            <a:extLst>
              <a:ext uri="{FF2B5EF4-FFF2-40B4-BE49-F238E27FC236}">
                <a16:creationId xmlns:a16="http://schemas.microsoft.com/office/drawing/2014/main" id="{D03964AD-413F-407C-9FA1-99B8B8394D1B}"/>
              </a:ext>
            </a:extLst>
          </p:cNvPr>
          <p:cNvSpPr>
            <a:spLocks noGrp="1"/>
          </p:cNvSpPr>
          <p:nvPr>
            <p:ph type="title"/>
          </p:nvPr>
        </p:nvSpPr>
        <p:spPr>
          <a:xfrm>
            <a:off x="753925" y="1601735"/>
            <a:ext cx="10684151" cy="1991979"/>
          </a:xfrm>
        </p:spPr>
        <p:txBody>
          <a:bodyPr vert="horz" lIns="91440" tIns="45720" rIns="91440" bIns="45720" rtlCol="0" anchor="b">
            <a:normAutofit/>
          </a:bodyPr>
          <a:lstStyle/>
          <a:p>
            <a:pPr algn="ctr"/>
            <a:r>
              <a:rPr lang="en-US" sz="6600" kern="1200">
                <a:solidFill>
                  <a:srgbClr val="FFFFFF"/>
                </a:solidFill>
                <a:latin typeface="+mj-lt"/>
                <a:ea typeface="+mj-ea"/>
                <a:cs typeface="+mj-cs"/>
              </a:rPr>
              <a:t>Camera Preview</a:t>
            </a:r>
          </a:p>
        </p:txBody>
      </p:sp>
      <p:pic>
        <p:nvPicPr>
          <p:cNvPr id="20" name="Picture 15">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5" name="Metin Yer Tutucusu 4">
            <a:extLst>
              <a:ext uri="{FF2B5EF4-FFF2-40B4-BE49-F238E27FC236}">
                <a16:creationId xmlns:a16="http://schemas.microsoft.com/office/drawing/2014/main" id="{ED1FA588-92F4-4216-8C6B-52884417104C}"/>
              </a:ext>
            </a:extLst>
          </p:cNvPr>
          <p:cNvSpPr>
            <a:spLocks noGrp="1"/>
          </p:cNvSpPr>
          <p:nvPr>
            <p:ph type="body" idx="1"/>
          </p:nvPr>
        </p:nvSpPr>
        <p:spPr>
          <a:xfrm>
            <a:off x="1171575" y="3806169"/>
            <a:ext cx="9469211" cy="1010760"/>
          </a:xfrm>
        </p:spPr>
        <p:txBody>
          <a:bodyPr vert="horz" lIns="91440" tIns="45720" rIns="91440" bIns="45720" rtlCol="0" anchor="t">
            <a:normAutofit fontScale="85000" lnSpcReduction="20000"/>
          </a:bodyPr>
          <a:lstStyle/>
          <a:p>
            <a:pPr algn="ctr"/>
            <a:r>
              <a:rPr lang="en-US" sz="2700" kern="1200" dirty="0" err="1">
                <a:solidFill>
                  <a:srgbClr val="FFFFFF"/>
                </a:solidFill>
                <a:latin typeface="+mn-lt"/>
                <a:ea typeface="+mn-ea"/>
                <a:cs typeface="+mn-cs"/>
              </a:rPr>
              <a:t>Kameramızı</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nesnemizi</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görebilecek</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açıya</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getirmek</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istiyorsak</a:t>
            </a:r>
            <a:r>
              <a:rPr lang="en-US" sz="2700" kern="1200" dirty="0">
                <a:solidFill>
                  <a:srgbClr val="FFFFFF"/>
                </a:solidFill>
                <a:latin typeface="+mn-lt"/>
                <a:ea typeface="+mn-ea"/>
                <a:cs typeface="+mn-cs"/>
              </a:rPr>
              <a:t> Inspector </a:t>
            </a:r>
            <a:r>
              <a:rPr lang="en-US" sz="2700" kern="1200" dirty="0" err="1">
                <a:solidFill>
                  <a:srgbClr val="FFFFFF"/>
                </a:solidFill>
                <a:latin typeface="+mn-lt"/>
                <a:ea typeface="+mn-ea"/>
                <a:cs typeface="+mn-cs"/>
              </a:rPr>
              <a:t>panelindeki</a:t>
            </a:r>
            <a:r>
              <a:rPr lang="en-US" sz="2700" kern="1200" dirty="0">
                <a:solidFill>
                  <a:srgbClr val="FFFFFF"/>
                </a:solidFill>
                <a:latin typeface="+mn-lt"/>
                <a:ea typeface="+mn-ea"/>
                <a:cs typeface="+mn-cs"/>
              </a:rPr>
              <a:t> Position Z </a:t>
            </a:r>
            <a:r>
              <a:rPr lang="en-US" sz="2700" kern="1200" dirty="0" err="1">
                <a:solidFill>
                  <a:srgbClr val="FFFFFF"/>
                </a:solidFill>
                <a:latin typeface="+mn-lt"/>
                <a:ea typeface="+mn-ea"/>
                <a:cs typeface="+mn-cs"/>
              </a:rPr>
              <a:t>değeri</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negatif</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değer</a:t>
            </a:r>
            <a:r>
              <a:rPr lang="en-US" sz="2700" kern="1200" dirty="0">
                <a:solidFill>
                  <a:srgbClr val="FFFFFF"/>
                </a:solidFill>
                <a:latin typeface="+mn-lt"/>
                <a:ea typeface="+mn-ea"/>
                <a:cs typeface="+mn-cs"/>
              </a:rPr>
              <a:t> </a:t>
            </a:r>
            <a:r>
              <a:rPr lang="en-US" sz="2700" kern="1200" dirty="0" err="1">
                <a:solidFill>
                  <a:srgbClr val="FFFFFF"/>
                </a:solidFill>
                <a:latin typeface="+mn-lt"/>
                <a:ea typeface="+mn-ea"/>
                <a:cs typeface="+mn-cs"/>
              </a:rPr>
              <a:t>yapılmalıdır</a:t>
            </a:r>
            <a:r>
              <a:rPr lang="en-US" sz="2700" kern="1200" dirty="0">
                <a:solidFill>
                  <a:srgbClr val="FFFFFF"/>
                </a:solidFill>
                <a:latin typeface="+mn-lt"/>
                <a:ea typeface="+mn-ea"/>
                <a:cs typeface="+mn-cs"/>
              </a:rPr>
              <a:t>.</a:t>
            </a:r>
            <a:r>
              <a:rPr lang="tr-TR" sz="2700" kern="1200" dirty="0">
                <a:solidFill>
                  <a:srgbClr val="FFFFFF"/>
                </a:solidFill>
                <a:latin typeface="+mn-lt"/>
                <a:ea typeface="+mn-ea"/>
                <a:cs typeface="+mn-cs"/>
              </a:rPr>
              <a:t> </a:t>
            </a:r>
          </a:p>
          <a:p>
            <a:pPr algn="ctr"/>
            <a:r>
              <a:rPr lang="tr-TR" sz="2700" kern="1200" dirty="0">
                <a:solidFill>
                  <a:srgbClr val="FFFFFF"/>
                </a:solidFill>
                <a:latin typeface="+mn-lt"/>
                <a:ea typeface="+mn-ea"/>
                <a:cs typeface="+mn-cs"/>
              </a:rPr>
              <a:t>Aynı zamanda sahne </a:t>
            </a:r>
            <a:r>
              <a:rPr lang="tr-TR" sz="2700" dirty="0">
                <a:solidFill>
                  <a:srgbClr val="FFFFFF"/>
                </a:solidFill>
              </a:rPr>
              <a:t>büyüklüğü Size değeri ile ayarlanabilir</a:t>
            </a:r>
            <a:r>
              <a:rPr lang="tr-TR" sz="2700" kern="1200" dirty="0">
                <a:solidFill>
                  <a:srgbClr val="FFFFFF"/>
                </a:solidFill>
                <a:latin typeface="+mn-lt"/>
                <a:ea typeface="+mn-ea"/>
                <a:cs typeface="+mn-cs"/>
              </a:rPr>
              <a:t>.</a:t>
            </a:r>
            <a:endParaRPr lang="en-US" sz="2700" kern="1200" dirty="0">
              <a:solidFill>
                <a:srgbClr val="FFFFFF"/>
              </a:solidFill>
              <a:latin typeface="+mn-lt"/>
              <a:ea typeface="+mn-ea"/>
              <a:cs typeface="+mn-cs"/>
            </a:endParaRPr>
          </a:p>
        </p:txBody>
      </p:sp>
    </p:spTree>
    <p:extLst>
      <p:ext uri="{BB962C8B-B14F-4D97-AF65-F5344CB8AC3E}">
        <p14:creationId xmlns:p14="http://schemas.microsoft.com/office/powerpoint/2010/main" val="9388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53A02A-0A33-40D9-A04E-36FA92BFD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216DD803-634F-4EF2-A1E7-B1911DEE9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çerik Yer Tutucusu 4" descr="bilgisayar içeren bir resim&#10;&#10;Açıklama otomatik olarak oluşturuldu">
            <a:extLst>
              <a:ext uri="{FF2B5EF4-FFF2-40B4-BE49-F238E27FC236}">
                <a16:creationId xmlns:a16="http://schemas.microsoft.com/office/drawing/2014/main" id="{A55B9A1A-E727-43C8-9955-C333B9D2A2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298"/>
          <a:stretch/>
        </p:blipFill>
        <p:spPr>
          <a:xfrm>
            <a:off x="796130" y="632129"/>
            <a:ext cx="10691603" cy="5330771"/>
          </a:xfrm>
          <a:prstGeom prst="rect">
            <a:avLst/>
          </a:prstGeom>
        </p:spPr>
      </p:pic>
      <p:sp>
        <p:nvSpPr>
          <p:cNvPr id="14" name="Rectangle 13">
            <a:extLst>
              <a:ext uri="{FF2B5EF4-FFF2-40B4-BE49-F238E27FC236}">
                <a16:creationId xmlns:a16="http://schemas.microsoft.com/office/drawing/2014/main" id="{A77B63F8-D1F3-4D40-B2D4-779BAE82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12465" y="4081933"/>
            <a:ext cx="167069"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25689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2773</Words>
  <Application>Microsoft Office PowerPoint</Application>
  <PresentationFormat>Geniş ekran</PresentationFormat>
  <Paragraphs>285</Paragraphs>
  <Slides>60</Slides>
  <Notes>42</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60</vt:i4>
      </vt:variant>
    </vt:vector>
  </HeadingPairs>
  <TitlesOfParts>
    <vt:vector size="65" baseType="lpstr">
      <vt:lpstr>Arial</vt:lpstr>
      <vt:lpstr>Calibri</vt:lpstr>
      <vt:lpstr>Calibri Light</vt:lpstr>
      <vt:lpstr>Consolas</vt:lpstr>
      <vt:lpstr>Office Teması</vt:lpstr>
      <vt:lpstr>Unity</vt:lpstr>
      <vt:lpstr>Sprite Nesnesini Projemize Ekleyelim</vt:lpstr>
      <vt:lpstr>Sprite Nesnesini Projemize Ekleyelim</vt:lpstr>
      <vt:lpstr>Sprite Nesnesini Projemize Ekleyelim</vt:lpstr>
      <vt:lpstr>Sprite Boyutları</vt:lpstr>
      <vt:lpstr>Component</vt:lpstr>
      <vt:lpstr>Unity Bileşenleri (Component)</vt:lpstr>
      <vt:lpstr>Camera Preview</vt:lpstr>
      <vt:lpstr>PowerPoint Sunusu</vt:lpstr>
      <vt:lpstr>Audio Listener Component</vt:lpstr>
      <vt:lpstr>GameObject Eklemek (Ör.Create Empty)</vt:lpstr>
      <vt:lpstr>GameObject Eklemek (Ör.Create Empty)</vt:lpstr>
      <vt:lpstr>GameObject Eklemek (Ör. Create Empty)</vt:lpstr>
      <vt:lpstr>GameObject  Transform  Reset</vt:lpstr>
      <vt:lpstr>GameObject Özelleştirmek</vt:lpstr>
      <vt:lpstr>Scripting  (Betik Programlama)</vt:lpstr>
      <vt:lpstr>Single Responsibility Principle (SPR)  -Tek Sorumluluk İlkesi-</vt:lpstr>
      <vt:lpstr>«Ben buradayım» Log Mesajını Veren Script’i Oluşturalım</vt:lpstr>
      <vt:lpstr>«Ben buradayım» Log Mesajını Veren Script’i Oluşturalım</vt:lpstr>
      <vt:lpstr>«Ben buradayım» Log Mesajını Veren Script’i Oluşturalım</vt:lpstr>
      <vt:lpstr>«Ben buradayım» Log Mesajını Veren Script’i Oluşturalım</vt:lpstr>
      <vt:lpstr>«Ben Oyundayım» Log Mesajını Veren Script’i Oluşturalım</vt:lpstr>
      <vt:lpstr>Oyun objemize Component Eklemek ÖR: Sprite objemize «Ben Oyundayım» Log Mesajını Veren Script’i Ekleyelim</vt:lpstr>
      <vt:lpstr>Oyun objemize Component Eklemek ÖR: Sprite objemize «Ben Oyundayım» Log Mesajını Veren Scripti Ekleyelim</vt:lpstr>
      <vt:lpstr>Oyun objemize Component Eklemek ÖR: Sprite objemize «Ben Oyundayım» Log Mesajını Veren Scripti Ekleyelim</vt:lpstr>
      <vt:lpstr>PowerPoint Sunusu</vt:lpstr>
      <vt:lpstr>KimlerBurada Script’ini  Main Camera objesine Component olarak ekleyelim.</vt:lpstr>
      <vt:lpstr>Oyun objelerimizin ikisi için «Ben buradayım» Log mesajı oluştu.  Bu Log mesajlarının üzerine tıklayarak ilgili Script’imizi görebiliriz. Log üzerine çift tıklayarak Visual Studio’da Script’in ilgili kod satırına gidebiliriz.</vt:lpstr>
      <vt:lpstr>Collapse</vt:lpstr>
      <vt:lpstr>Uzay Savaşı isimli projede sahneye 2 adet boş Oyun Objesi ekleyip KimlerBurada isimli Script’i Component olarak boş oyun objelerine ekleyiniz ve konsolda 4 defa “Ben buradayım” yazmasını sağlayınız.</vt:lpstr>
      <vt:lpstr>Egzersiz - Çözüm</vt:lpstr>
      <vt:lpstr>BUG</vt:lpstr>
      <vt:lpstr>Grace Hopper 9 Eylül 1974 15:45</vt:lpstr>
      <vt:lpstr>PowerPoint Sunusu</vt:lpstr>
      <vt:lpstr>Debugging (Hata Ayıklama)</vt:lpstr>
      <vt:lpstr>Debugging (Hata Ayıklama)</vt:lpstr>
      <vt:lpstr>Kendi yazılımımızda bu böceklerden nasıl kurtuluruz?</vt:lpstr>
      <vt:lpstr>Script içerisine yandaki kodu yazalım.</vt:lpstr>
      <vt:lpstr>Debugging (Hata Ayıklama)</vt:lpstr>
      <vt:lpstr>PowerPoint Sunusu</vt:lpstr>
      <vt:lpstr>PowerPoint Sunusu</vt:lpstr>
      <vt:lpstr>Unity üzerinden Play ile oyun çalıştırılır.</vt:lpstr>
      <vt:lpstr>Program Breakpoint koyduğumuz satıra kadar çalıştı ve bu satırda durdu. Aşağıdaki penceredeki değerleri inceleyelim.</vt:lpstr>
      <vt:lpstr>Debugging (Hata Ayıklama)</vt:lpstr>
      <vt:lpstr>Debugging (Hata Ayıklama) </vt:lpstr>
      <vt:lpstr>Debugging (Hata Ayıklama)</vt:lpstr>
      <vt:lpstr>Script içerisine yandaki kodu yazalım.</vt:lpstr>
      <vt:lpstr>Fizik Bileşenleri Rigidbody</vt:lpstr>
      <vt:lpstr>Rigidbody</vt:lpstr>
      <vt:lpstr>PowerPoint Sunusu</vt:lpstr>
      <vt:lpstr>Projemizi çalıştırdığımızda Sprite objemiz  Y Ekseninde negatif yönde hareket etti.  Yerçekimi (Gravity) kuvvetiyle aşağıya doğru düşmeye başladı. </vt:lpstr>
      <vt:lpstr>Projedeki Yerçekimini Kaldırmak</vt:lpstr>
      <vt:lpstr>PowerPoint Sunusu</vt:lpstr>
      <vt:lpstr>PowerPoint Sunusu</vt:lpstr>
      <vt:lpstr>Oyun Objelerinin Vektörel Hareketi</vt:lpstr>
      <vt:lpstr>Unity İçerisinden Dokümanı  Offline Açmak</vt:lpstr>
      <vt:lpstr>Oyun Objelerinin Vektörel Hareketi</vt:lpstr>
      <vt:lpstr>Oyun Objelerinin Vektörel Hareketi</vt:lpstr>
      <vt:lpstr>Egzersiz</vt:lpstr>
      <vt:lpstr>Egzersiz - Çözüm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Unity</dc:title>
  <dc:creator>Gözde Mihran Altınsoy</dc:creator>
  <cp:lastModifiedBy>Gözde Mihran Altınsoy</cp:lastModifiedBy>
  <cp:revision>1</cp:revision>
  <dcterms:created xsi:type="dcterms:W3CDTF">2020-04-10T12:01:33Z</dcterms:created>
  <dcterms:modified xsi:type="dcterms:W3CDTF">2020-04-10T14:52:07Z</dcterms:modified>
</cp:coreProperties>
</file>